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302" r:id="rId3"/>
    <p:sldId id="257" r:id="rId4"/>
    <p:sldId id="281" r:id="rId5"/>
    <p:sldId id="282" r:id="rId6"/>
    <p:sldId id="258" r:id="rId7"/>
    <p:sldId id="283" r:id="rId8"/>
    <p:sldId id="278" r:id="rId9"/>
    <p:sldId id="303" r:id="rId10"/>
    <p:sldId id="286" r:id="rId11"/>
    <p:sldId id="304" r:id="rId12"/>
    <p:sldId id="280" r:id="rId13"/>
    <p:sldId id="279" r:id="rId14"/>
    <p:sldId id="259" r:id="rId15"/>
    <p:sldId id="306" r:id="rId16"/>
    <p:sldId id="305" r:id="rId17"/>
    <p:sldId id="322" r:id="rId18"/>
    <p:sldId id="319" r:id="rId19"/>
    <p:sldId id="315" r:id="rId20"/>
    <p:sldId id="284" r:id="rId21"/>
    <p:sldId id="292" r:id="rId22"/>
    <p:sldId id="300" r:id="rId23"/>
    <p:sldId id="301" r:id="rId24"/>
    <p:sldId id="293" r:id="rId25"/>
    <p:sldId id="294" r:id="rId26"/>
    <p:sldId id="295" r:id="rId27"/>
    <p:sldId id="296" r:id="rId28"/>
    <p:sldId id="297" r:id="rId29"/>
    <p:sldId id="313" r:id="rId30"/>
    <p:sldId id="314" r:id="rId31"/>
    <p:sldId id="298" r:id="rId32"/>
    <p:sldId id="311" r:id="rId33"/>
    <p:sldId id="310" r:id="rId34"/>
    <p:sldId id="312" r:id="rId35"/>
    <p:sldId id="260" r:id="rId36"/>
    <p:sldId id="261" r:id="rId37"/>
    <p:sldId id="262" r:id="rId38"/>
    <p:sldId id="323" r:id="rId39"/>
    <p:sldId id="263" r:id="rId40"/>
    <p:sldId id="277" r:id="rId41"/>
    <p:sldId id="264" r:id="rId42"/>
    <p:sldId id="265" r:id="rId43"/>
    <p:sldId id="266" r:id="rId44"/>
    <p:sldId id="316" r:id="rId45"/>
    <p:sldId id="317" r:id="rId46"/>
    <p:sldId id="318" r:id="rId47"/>
    <p:sldId id="267" r:id="rId48"/>
    <p:sldId id="268" r:id="rId49"/>
    <p:sldId id="269" r:id="rId50"/>
    <p:sldId id="271" r:id="rId51"/>
    <p:sldId id="272" r:id="rId52"/>
    <p:sldId id="273" r:id="rId53"/>
    <p:sldId id="299" r:id="rId54"/>
    <p:sldId id="326" r:id="rId55"/>
    <p:sldId id="327" r:id="rId56"/>
    <p:sldId id="328" r:id="rId57"/>
    <p:sldId id="324" r:id="rId58"/>
    <p:sldId id="325" r:id="rId59"/>
    <p:sldId id="320" r:id="rId60"/>
    <p:sldId id="321"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4925" autoAdjust="0"/>
  </p:normalViewPr>
  <p:slideViewPr>
    <p:cSldViewPr snapToGrid="0">
      <p:cViewPr varScale="1">
        <p:scale>
          <a:sx n="56" d="100"/>
          <a:sy n="56" d="100"/>
        </p:scale>
        <p:origin x="1029"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5A71F2-889C-4CE8-9E28-1E4EDBE657F6}" type="datetimeFigureOut">
              <a:rPr lang="en-US" smtClean="0"/>
              <a:t>8/14/2023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CD0C4C-B994-403F-A9FE-32C522791470}" type="slidenum">
              <a:rPr lang="en-US" smtClean="0"/>
              <a:t>‹#›</a:t>
            </a:fld>
            <a:endParaRPr lang="en-US"/>
          </a:p>
        </p:txBody>
      </p:sp>
    </p:spTree>
    <p:extLst>
      <p:ext uri="{BB962C8B-B14F-4D97-AF65-F5344CB8AC3E}">
        <p14:creationId xmlns:p14="http://schemas.microsoft.com/office/powerpoint/2010/main" val="1949539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1CCEEA-212A-445A-B5B9-3AEB50B92E92}" type="slidenum">
              <a:rPr lang="en-US" smtClean="0"/>
              <a:t>2</a:t>
            </a:fld>
            <a:endParaRPr lang="en-US"/>
          </a:p>
        </p:txBody>
      </p:sp>
    </p:spTree>
    <p:extLst>
      <p:ext uri="{BB962C8B-B14F-4D97-AF65-F5344CB8AC3E}">
        <p14:creationId xmlns:p14="http://schemas.microsoft.com/office/powerpoint/2010/main" val="2208313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generate a single 0xFF byte,</a:t>
            </a:r>
            <a:r>
              <a:rPr lang="en-US" baseline="0" dirty="0"/>
              <a:t> use </a:t>
            </a:r>
            <a:r>
              <a:rPr lang="en-US" dirty="0"/>
              <a:t>b'\</a:t>
            </a:r>
            <a:r>
              <a:rPr lang="en-US" dirty="0" err="1"/>
              <a:t>xff</a:t>
            </a:r>
            <a:r>
              <a:rPr lang="en-US" dirty="0"/>
              <a:t>' </a:t>
            </a:r>
            <a:r>
              <a:rPr lang="en-US"/>
              <a:t>or bytes</a:t>
            </a:r>
            <a:r>
              <a:rPr lang="en-US" dirty="0"/>
              <a:t>([0xff])</a:t>
            </a:r>
          </a:p>
        </p:txBody>
      </p:sp>
      <p:sp>
        <p:nvSpPr>
          <p:cNvPr id="4" name="Slide Number Placeholder 3"/>
          <p:cNvSpPr>
            <a:spLocks noGrp="1"/>
          </p:cNvSpPr>
          <p:nvPr>
            <p:ph type="sldNum" sz="quarter" idx="10"/>
          </p:nvPr>
        </p:nvSpPr>
        <p:spPr/>
        <p:txBody>
          <a:bodyPr/>
          <a:lstStyle/>
          <a:p>
            <a:fld id="{1BCD0C4C-B994-403F-A9FE-32C522791470}" type="slidenum">
              <a:rPr lang="en-US" smtClean="0"/>
              <a:t>53</a:t>
            </a:fld>
            <a:endParaRPr lang="en-US"/>
          </a:p>
        </p:txBody>
      </p:sp>
    </p:spTree>
    <p:extLst>
      <p:ext uri="{BB962C8B-B14F-4D97-AF65-F5344CB8AC3E}">
        <p14:creationId xmlns:p14="http://schemas.microsoft.com/office/powerpoint/2010/main" val="555004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ICMP might need </a:t>
            </a:r>
            <a:r>
              <a:rPr lang="en-US"/>
              <a:t>to have a </a:t>
            </a:r>
            <a:r>
              <a:rPr lang="en-US" dirty="0"/>
              <a:t>non-zero id</a:t>
            </a:r>
            <a:r>
              <a:rPr lang="en-US" baseline="0" dirty="0"/>
              <a:t> field. Otherwise, no reply will be received</a:t>
            </a:r>
            <a:endParaRPr lang="en-US" dirty="0"/>
          </a:p>
        </p:txBody>
      </p:sp>
      <p:sp>
        <p:nvSpPr>
          <p:cNvPr id="4" name="Slide Number Placeholder 3"/>
          <p:cNvSpPr>
            <a:spLocks noGrp="1"/>
          </p:cNvSpPr>
          <p:nvPr>
            <p:ph type="sldNum" sz="quarter" idx="10"/>
          </p:nvPr>
        </p:nvSpPr>
        <p:spPr/>
        <p:txBody>
          <a:bodyPr/>
          <a:lstStyle/>
          <a:p>
            <a:fld id="{1BCD0C4C-B994-403F-A9FE-32C522791470}" type="slidenum">
              <a:rPr lang="en-US" smtClean="0"/>
              <a:t>59</a:t>
            </a:fld>
            <a:endParaRPr lang="en-US"/>
          </a:p>
        </p:txBody>
      </p:sp>
    </p:spTree>
    <p:extLst>
      <p:ext uri="{BB962C8B-B14F-4D97-AF65-F5344CB8AC3E}">
        <p14:creationId xmlns:p14="http://schemas.microsoft.com/office/powerpoint/2010/main" val="1892681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OSI stands for Open Systems Interconnection</a:t>
            </a:r>
          </a:p>
        </p:txBody>
      </p:sp>
      <p:sp>
        <p:nvSpPr>
          <p:cNvPr id="4" name="Slide Number Placeholder 3"/>
          <p:cNvSpPr>
            <a:spLocks noGrp="1"/>
          </p:cNvSpPr>
          <p:nvPr>
            <p:ph type="sldNum" sz="quarter" idx="10"/>
          </p:nvPr>
        </p:nvSpPr>
        <p:spPr/>
        <p:txBody>
          <a:bodyPr/>
          <a:lstStyle/>
          <a:p>
            <a:fld id="{1BCD0C4C-B994-403F-A9FE-32C522791470}" type="slidenum">
              <a:rPr lang="en-US" smtClean="0"/>
              <a:t>3</a:t>
            </a:fld>
            <a:endParaRPr lang="en-US"/>
          </a:p>
        </p:txBody>
      </p:sp>
    </p:spTree>
    <p:extLst>
      <p:ext uri="{BB962C8B-B14F-4D97-AF65-F5344CB8AC3E}">
        <p14:creationId xmlns:p14="http://schemas.microsoft.com/office/powerpoint/2010/main" val="3224786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60 -&gt;</a:t>
            </a:r>
            <a:r>
              <a:rPr lang="en-US" baseline="0" dirty="0"/>
              <a:t> 00111100</a:t>
            </a:r>
            <a:endParaRPr lang="en-US" dirty="0"/>
          </a:p>
        </p:txBody>
      </p:sp>
      <p:sp>
        <p:nvSpPr>
          <p:cNvPr id="4" name="Slide Number Placeholder 3"/>
          <p:cNvSpPr>
            <a:spLocks noGrp="1"/>
          </p:cNvSpPr>
          <p:nvPr>
            <p:ph type="sldNum" sz="quarter" idx="10"/>
          </p:nvPr>
        </p:nvSpPr>
        <p:spPr/>
        <p:txBody>
          <a:bodyPr/>
          <a:lstStyle/>
          <a:p>
            <a:fld id="{1BCD0C4C-B994-403F-A9FE-32C522791470}" type="slidenum">
              <a:rPr lang="en-US" smtClean="0"/>
              <a:t>8</a:t>
            </a:fld>
            <a:endParaRPr lang="en-US"/>
          </a:p>
        </p:txBody>
      </p:sp>
    </p:spTree>
    <p:extLst>
      <p:ext uri="{BB962C8B-B14F-4D97-AF65-F5344CB8AC3E}">
        <p14:creationId xmlns:p14="http://schemas.microsoft.com/office/powerpoint/2010/main" val="139549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192 = 110  00000</a:t>
            </a:r>
          </a:p>
          <a:p>
            <a:r>
              <a:rPr lang="en-US" dirty="0"/>
              <a:t>The first three bits are network ID. If we use binary to represent the third byte, the range is </a:t>
            </a:r>
          </a:p>
          <a:p>
            <a:r>
              <a:rPr lang="en-US" dirty="0"/>
              <a:t>192.168.(110 00000).0  to  192.168.(110 11111).FF, i.e., it is 192.168.192.0 to 192.168</a:t>
            </a:r>
            <a:r>
              <a:rPr lang="en-US" b="1" dirty="0"/>
              <a:t>.223</a:t>
            </a:r>
            <a:r>
              <a:rPr lang="en-US" dirty="0"/>
              <a:t>.255.</a:t>
            </a:r>
          </a:p>
        </p:txBody>
      </p:sp>
      <p:sp>
        <p:nvSpPr>
          <p:cNvPr id="4" name="Slide Number Placeholder 3"/>
          <p:cNvSpPr>
            <a:spLocks noGrp="1"/>
          </p:cNvSpPr>
          <p:nvPr>
            <p:ph type="sldNum" sz="quarter" idx="5"/>
          </p:nvPr>
        </p:nvSpPr>
        <p:spPr/>
        <p:txBody>
          <a:bodyPr/>
          <a:lstStyle/>
          <a:p>
            <a:fld id="{3E1CCEEA-212A-445A-B5B9-3AEB50B92E92}" type="slidenum">
              <a:rPr lang="en-US" smtClean="0"/>
              <a:t>9</a:t>
            </a:fld>
            <a:endParaRPr lang="en-US" dirty="0"/>
          </a:p>
        </p:txBody>
      </p:sp>
    </p:spTree>
    <p:extLst>
      <p:ext uri="{BB962C8B-B14F-4D97-AF65-F5344CB8AC3E}">
        <p14:creationId xmlns:p14="http://schemas.microsoft.com/office/powerpoint/2010/main" val="119522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diagram to illustrate how packet is sent from A to B, hop by hop.</a:t>
            </a:r>
          </a:p>
        </p:txBody>
      </p:sp>
      <p:sp>
        <p:nvSpPr>
          <p:cNvPr id="4" name="Slide Number Placeholder 3"/>
          <p:cNvSpPr>
            <a:spLocks noGrp="1"/>
          </p:cNvSpPr>
          <p:nvPr>
            <p:ph type="sldNum" sz="quarter" idx="5"/>
          </p:nvPr>
        </p:nvSpPr>
        <p:spPr/>
        <p:txBody>
          <a:bodyPr/>
          <a:lstStyle/>
          <a:p>
            <a:fld id="{3E1CCEEA-212A-445A-B5B9-3AEB50B92E92}" type="slidenum">
              <a:rPr lang="en-US" smtClean="0"/>
              <a:t>16</a:t>
            </a:fld>
            <a:endParaRPr lang="en-US" dirty="0"/>
          </a:p>
        </p:txBody>
      </p:sp>
    </p:spTree>
    <p:extLst>
      <p:ext uri="{BB962C8B-B14F-4D97-AF65-F5344CB8AC3E}">
        <p14:creationId xmlns:p14="http://schemas.microsoft.com/office/powerpoint/2010/main" val="3524466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PaaS stands for Platform as a service</a:t>
            </a:r>
          </a:p>
        </p:txBody>
      </p:sp>
      <p:sp>
        <p:nvSpPr>
          <p:cNvPr id="4" name="Slide Number Placeholder 3"/>
          <p:cNvSpPr>
            <a:spLocks noGrp="1"/>
          </p:cNvSpPr>
          <p:nvPr>
            <p:ph type="sldNum" sz="quarter" idx="10"/>
          </p:nvPr>
        </p:nvSpPr>
        <p:spPr/>
        <p:txBody>
          <a:bodyPr/>
          <a:lstStyle/>
          <a:p>
            <a:fld id="{1BCD0C4C-B994-403F-A9FE-32C522791470}" type="slidenum">
              <a:rPr lang="en-US" smtClean="0"/>
              <a:t>21</a:t>
            </a:fld>
            <a:endParaRPr lang="en-US"/>
          </a:p>
        </p:txBody>
      </p:sp>
    </p:spTree>
    <p:extLst>
      <p:ext uri="{BB962C8B-B14F-4D97-AF65-F5344CB8AC3E}">
        <p14:creationId xmlns:p14="http://schemas.microsoft.com/office/powerpoint/2010/main" val="1169659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Applications running on VM system can run different OS. While applications running in a container environment share a single OS</a:t>
            </a:r>
          </a:p>
        </p:txBody>
      </p:sp>
      <p:sp>
        <p:nvSpPr>
          <p:cNvPr id="4" name="Slide Number Placeholder 3"/>
          <p:cNvSpPr>
            <a:spLocks noGrp="1"/>
          </p:cNvSpPr>
          <p:nvPr>
            <p:ph type="sldNum" sz="quarter" idx="10"/>
          </p:nvPr>
        </p:nvSpPr>
        <p:spPr/>
        <p:txBody>
          <a:bodyPr/>
          <a:lstStyle/>
          <a:p>
            <a:fld id="{1BCD0C4C-B994-403F-A9FE-32C522791470}" type="slidenum">
              <a:rPr lang="en-US" smtClean="0"/>
              <a:t>22</a:t>
            </a:fld>
            <a:endParaRPr lang="en-US"/>
          </a:p>
        </p:txBody>
      </p:sp>
    </p:spTree>
    <p:extLst>
      <p:ext uri="{BB962C8B-B14F-4D97-AF65-F5344CB8AC3E}">
        <p14:creationId xmlns:p14="http://schemas.microsoft.com/office/powerpoint/2010/main" val="1527244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CD0C4C-B994-403F-A9FE-32C522791470}" type="slidenum">
              <a:rPr lang="en-US" smtClean="0"/>
              <a:t>23</a:t>
            </a:fld>
            <a:endParaRPr lang="en-US"/>
          </a:p>
        </p:txBody>
      </p:sp>
    </p:spTree>
    <p:extLst>
      <p:ext uri="{BB962C8B-B14F-4D97-AF65-F5344CB8AC3E}">
        <p14:creationId xmlns:p14="http://schemas.microsoft.com/office/powerpoint/2010/main" val="2233658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purpose of each entry.</a:t>
            </a:r>
          </a:p>
        </p:txBody>
      </p:sp>
      <p:sp>
        <p:nvSpPr>
          <p:cNvPr id="4" name="Slide Number Placeholder 3"/>
          <p:cNvSpPr>
            <a:spLocks noGrp="1"/>
          </p:cNvSpPr>
          <p:nvPr>
            <p:ph type="sldNum" sz="quarter" idx="5"/>
          </p:nvPr>
        </p:nvSpPr>
        <p:spPr/>
        <p:txBody>
          <a:bodyPr/>
          <a:lstStyle/>
          <a:p>
            <a:fld id="{3E1CCEEA-212A-445A-B5B9-3AEB50B92E92}" type="slidenum">
              <a:rPr lang="en-US" smtClean="0"/>
              <a:t>30</a:t>
            </a:fld>
            <a:endParaRPr lang="en-US" dirty="0"/>
          </a:p>
        </p:txBody>
      </p:sp>
    </p:spTree>
    <p:extLst>
      <p:ext uri="{BB962C8B-B14F-4D97-AF65-F5344CB8AC3E}">
        <p14:creationId xmlns:p14="http://schemas.microsoft.com/office/powerpoint/2010/main" val="1017543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EE7A8-C1C6-446B-8B86-C9E3524AB1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23EF74-424A-432A-B4D1-96F793AD49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BD108D-D6F4-48C0-B7FF-F113BB540AF0}"/>
              </a:ext>
            </a:extLst>
          </p:cNvPr>
          <p:cNvSpPr>
            <a:spLocks noGrp="1"/>
          </p:cNvSpPr>
          <p:nvPr>
            <p:ph type="dt" sz="half" idx="10"/>
          </p:nvPr>
        </p:nvSpPr>
        <p:spPr/>
        <p:txBody>
          <a:bodyPr/>
          <a:lstStyle/>
          <a:p>
            <a:fld id="{5AE3139F-4758-4742-A141-DA56C55AD0AB}" type="datetimeFigureOut">
              <a:rPr lang="en-US" smtClean="0"/>
              <a:t>8/14/2023</a:t>
            </a:fld>
            <a:endParaRPr lang="en-US"/>
          </a:p>
        </p:txBody>
      </p:sp>
      <p:sp>
        <p:nvSpPr>
          <p:cNvPr id="5" name="Footer Placeholder 4">
            <a:extLst>
              <a:ext uri="{FF2B5EF4-FFF2-40B4-BE49-F238E27FC236}">
                <a16:creationId xmlns:a16="http://schemas.microsoft.com/office/drawing/2014/main" id="{02583FD4-D4E8-4D83-A0C3-6A9D0BDF80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97C5BC-A918-4319-8861-A354FA15560D}"/>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2824034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FB3B-2D69-4F72-95EF-F2D7A53F79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0F1DA5-E59D-4BBB-B2DE-93E08C5C0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ED658-33FC-4EB5-9135-6E8CA6DE5D81}"/>
              </a:ext>
            </a:extLst>
          </p:cNvPr>
          <p:cNvSpPr>
            <a:spLocks noGrp="1"/>
          </p:cNvSpPr>
          <p:nvPr>
            <p:ph type="dt" sz="half" idx="10"/>
          </p:nvPr>
        </p:nvSpPr>
        <p:spPr/>
        <p:txBody>
          <a:bodyPr/>
          <a:lstStyle/>
          <a:p>
            <a:fld id="{5AE3139F-4758-4742-A141-DA56C55AD0AB}" type="datetimeFigureOut">
              <a:rPr lang="en-US" smtClean="0"/>
              <a:t>8/14/2023</a:t>
            </a:fld>
            <a:endParaRPr lang="en-US"/>
          </a:p>
        </p:txBody>
      </p:sp>
      <p:sp>
        <p:nvSpPr>
          <p:cNvPr id="5" name="Footer Placeholder 4">
            <a:extLst>
              <a:ext uri="{FF2B5EF4-FFF2-40B4-BE49-F238E27FC236}">
                <a16:creationId xmlns:a16="http://schemas.microsoft.com/office/drawing/2014/main" id="{C7FAA106-C63D-4644-82F7-0E99FB9027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C9AF4A-981E-4C2A-B658-C0902B75CA88}"/>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4246673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5C12A1-7E80-4C5A-AC66-4D29B3CE9E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66F6ED-FFAB-43D4-BB01-C468B5CF1A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EEE472-18C5-4611-A289-CBB3445F7967}"/>
              </a:ext>
            </a:extLst>
          </p:cNvPr>
          <p:cNvSpPr>
            <a:spLocks noGrp="1"/>
          </p:cNvSpPr>
          <p:nvPr>
            <p:ph type="dt" sz="half" idx="10"/>
          </p:nvPr>
        </p:nvSpPr>
        <p:spPr/>
        <p:txBody>
          <a:bodyPr/>
          <a:lstStyle/>
          <a:p>
            <a:fld id="{5AE3139F-4758-4742-A141-DA56C55AD0AB}" type="datetimeFigureOut">
              <a:rPr lang="en-US" smtClean="0"/>
              <a:t>8/14/2023</a:t>
            </a:fld>
            <a:endParaRPr lang="en-US"/>
          </a:p>
        </p:txBody>
      </p:sp>
      <p:sp>
        <p:nvSpPr>
          <p:cNvPr id="5" name="Footer Placeholder 4">
            <a:extLst>
              <a:ext uri="{FF2B5EF4-FFF2-40B4-BE49-F238E27FC236}">
                <a16:creationId xmlns:a16="http://schemas.microsoft.com/office/drawing/2014/main" id="{2E7A70BE-C8F0-4E11-8ADE-EE171DB103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F996E7-A900-44DA-8C35-35870B963913}"/>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2023800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D2D9F-174A-47DC-BB3F-D6389B69E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E27189-3D08-4160-B072-B5A41B63CD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A22788-81D9-4A1B-9B5E-681860AA5EED}"/>
              </a:ext>
            </a:extLst>
          </p:cNvPr>
          <p:cNvSpPr>
            <a:spLocks noGrp="1"/>
          </p:cNvSpPr>
          <p:nvPr>
            <p:ph type="dt" sz="half" idx="10"/>
          </p:nvPr>
        </p:nvSpPr>
        <p:spPr/>
        <p:txBody>
          <a:bodyPr/>
          <a:lstStyle/>
          <a:p>
            <a:fld id="{5AE3139F-4758-4742-A141-DA56C55AD0AB}" type="datetimeFigureOut">
              <a:rPr lang="en-US" smtClean="0"/>
              <a:t>8/14/2023</a:t>
            </a:fld>
            <a:endParaRPr lang="en-US"/>
          </a:p>
        </p:txBody>
      </p:sp>
      <p:sp>
        <p:nvSpPr>
          <p:cNvPr id="5" name="Footer Placeholder 4">
            <a:extLst>
              <a:ext uri="{FF2B5EF4-FFF2-40B4-BE49-F238E27FC236}">
                <a16:creationId xmlns:a16="http://schemas.microsoft.com/office/drawing/2014/main" id="{968F042D-3726-443D-906D-2CCBDEDBC4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A523C0-0FE8-4E2F-8716-C58184B8E294}"/>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254188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95379-4C97-4589-8E5B-C924CA4E1E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8AEDA2-C1D1-4C51-9618-7B4C1608EB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40483A-80C5-4080-BD15-208AAFDF4EC6}"/>
              </a:ext>
            </a:extLst>
          </p:cNvPr>
          <p:cNvSpPr>
            <a:spLocks noGrp="1"/>
          </p:cNvSpPr>
          <p:nvPr>
            <p:ph type="dt" sz="half" idx="10"/>
          </p:nvPr>
        </p:nvSpPr>
        <p:spPr/>
        <p:txBody>
          <a:bodyPr/>
          <a:lstStyle/>
          <a:p>
            <a:fld id="{5AE3139F-4758-4742-A141-DA56C55AD0AB}" type="datetimeFigureOut">
              <a:rPr lang="en-US" smtClean="0"/>
              <a:t>8/14/2023</a:t>
            </a:fld>
            <a:endParaRPr lang="en-US"/>
          </a:p>
        </p:txBody>
      </p:sp>
      <p:sp>
        <p:nvSpPr>
          <p:cNvPr id="5" name="Footer Placeholder 4">
            <a:extLst>
              <a:ext uri="{FF2B5EF4-FFF2-40B4-BE49-F238E27FC236}">
                <a16:creationId xmlns:a16="http://schemas.microsoft.com/office/drawing/2014/main" id="{C7731B75-7C11-40A6-9377-0A2AD2FC81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CA53CC-A718-49FA-A98B-6930320606C1}"/>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1750797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58DB-B5A5-4AB6-B554-654B365EE4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DE9DBA-3421-4594-9728-4DB0A9BEFC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2D180B-77CE-4A0F-9461-23865D953F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EEB187-607C-46C2-B6C2-B7B3D6A8E6F2}"/>
              </a:ext>
            </a:extLst>
          </p:cNvPr>
          <p:cNvSpPr>
            <a:spLocks noGrp="1"/>
          </p:cNvSpPr>
          <p:nvPr>
            <p:ph type="dt" sz="half" idx="10"/>
          </p:nvPr>
        </p:nvSpPr>
        <p:spPr/>
        <p:txBody>
          <a:bodyPr/>
          <a:lstStyle/>
          <a:p>
            <a:fld id="{5AE3139F-4758-4742-A141-DA56C55AD0AB}" type="datetimeFigureOut">
              <a:rPr lang="en-US" smtClean="0"/>
              <a:t>8/14/2023</a:t>
            </a:fld>
            <a:endParaRPr lang="en-US"/>
          </a:p>
        </p:txBody>
      </p:sp>
      <p:sp>
        <p:nvSpPr>
          <p:cNvPr id="6" name="Footer Placeholder 5">
            <a:extLst>
              <a:ext uri="{FF2B5EF4-FFF2-40B4-BE49-F238E27FC236}">
                <a16:creationId xmlns:a16="http://schemas.microsoft.com/office/drawing/2014/main" id="{282F48FA-29E4-4A95-8651-8921E34440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220D84-DDCB-4DF9-8BBF-35084D741429}"/>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150110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C237A-F6F6-40A7-A1B7-783D3E94DE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BCBDCB-9C52-4935-A4E0-0A53325341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D40A6B-D3C2-4127-9E4C-3C1E73F875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C704B6-8333-469C-9D7A-F45966ABAE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333F35-E763-4C3C-B631-85579B9BF9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C8F55D-FB50-4D2D-B050-D48E70E02208}"/>
              </a:ext>
            </a:extLst>
          </p:cNvPr>
          <p:cNvSpPr>
            <a:spLocks noGrp="1"/>
          </p:cNvSpPr>
          <p:nvPr>
            <p:ph type="dt" sz="half" idx="10"/>
          </p:nvPr>
        </p:nvSpPr>
        <p:spPr/>
        <p:txBody>
          <a:bodyPr/>
          <a:lstStyle/>
          <a:p>
            <a:fld id="{5AE3139F-4758-4742-A141-DA56C55AD0AB}" type="datetimeFigureOut">
              <a:rPr lang="en-US" smtClean="0"/>
              <a:t>8/14/2023</a:t>
            </a:fld>
            <a:endParaRPr lang="en-US"/>
          </a:p>
        </p:txBody>
      </p:sp>
      <p:sp>
        <p:nvSpPr>
          <p:cNvPr id="8" name="Footer Placeholder 7">
            <a:extLst>
              <a:ext uri="{FF2B5EF4-FFF2-40B4-BE49-F238E27FC236}">
                <a16:creationId xmlns:a16="http://schemas.microsoft.com/office/drawing/2014/main" id="{AE767C13-7463-4B0E-9D61-D91D6A01F0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53044D-314E-4936-AF56-86AB2CEB5651}"/>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419310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F58AA-9F0B-4300-8026-CD36D937AA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C00B38-1C64-4C0D-BA61-913C55A6E74B}"/>
              </a:ext>
            </a:extLst>
          </p:cNvPr>
          <p:cNvSpPr>
            <a:spLocks noGrp="1"/>
          </p:cNvSpPr>
          <p:nvPr>
            <p:ph type="dt" sz="half" idx="10"/>
          </p:nvPr>
        </p:nvSpPr>
        <p:spPr/>
        <p:txBody>
          <a:bodyPr/>
          <a:lstStyle/>
          <a:p>
            <a:fld id="{5AE3139F-4758-4742-A141-DA56C55AD0AB}" type="datetimeFigureOut">
              <a:rPr lang="en-US" smtClean="0"/>
              <a:t>8/14/2023</a:t>
            </a:fld>
            <a:endParaRPr lang="en-US"/>
          </a:p>
        </p:txBody>
      </p:sp>
      <p:sp>
        <p:nvSpPr>
          <p:cNvPr id="4" name="Footer Placeholder 3">
            <a:extLst>
              <a:ext uri="{FF2B5EF4-FFF2-40B4-BE49-F238E27FC236}">
                <a16:creationId xmlns:a16="http://schemas.microsoft.com/office/drawing/2014/main" id="{44BA7C7D-7F8F-44C6-A314-26C92798EE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737000-E687-4998-AD85-915D34273515}"/>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2556085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23E121-E708-4762-854B-6CE3CCF8EE9F}"/>
              </a:ext>
            </a:extLst>
          </p:cNvPr>
          <p:cNvSpPr>
            <a:spLocks noGrp="1"/>
          </p:cNvSpPr>
          <p:nvPr>
            <p:ph type="dt" sz="half" idx="10"/>
          </p:nvPr>
        </p:nvSpPr>
        <p:spPr/>
        <p:txBody>
          <a:bodyPr/>
          <a:lstStyle/>
          <a:p>
            <a:fld id="{5AE3139F-4758-4742-A141-DA56C55AD0AB}" type="datetimeFigureOut">
              <a:rPr lang="en-US" smtClean="0"/>
              <a:t>8/14/2023</a:t>
            </a:fld>
            <a:endParaRPr lang="en-US"/>
          </a:p>
        </p:txBody>
      </p:sp>
      <p:sp>
        <p:nvSpPr>
          <p:cNvPr id="3" name="Footer Placeholder 2">
            <a:extLst>
              <a:ext uri="{FF2B5EF4-FFF2-40B4-BE49-F238E27FC236}">
                <a16:creationId xmlns:a16="http://schemas.microsoft.com/office/drawing/2014/main" id="{2AD602B8-A314-4E9E-9306-BE4EBCE492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29396C-9BEB-48EB-8B07-92CAB5EC32BC}"/>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1301245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302E-1FB6-43BA-9CD0-F6913BA5B0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6F68A9-376E-43AE-B2C5-60E0BFC812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0B44ED-E5F1-411B-A86E-A38BB298E7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6950AB-162A-42DF-82B0-158D19587352}"/>
              </a:ext>
            </a:extLst>
          </p:cNvPr>
          <p:cNvSpPr>
            <a:spLocks noGrp="1"/>
          </p:cNvSpPr>
          <p:nvPr>
            <p:ph type="dt" sz="half" idx="10"/>
          </p:nvPr>
        </p:nvSpPr>
        <p:spPr/>
        <p:txBody>
          <a:bodyPr/>
          <a:lstStyle/>
          <a:p>
            <a:fld id="{5AE3139F-4758-4742-A141-DA56C55AD0AB}" type="datetimeFigureOut">
              <a:rPr lang="en-US" smtClean="0"/>
              <a:t>8/14/2023</a:t>
            </a:fld>
            <a:endParaRPr lang="en-US"/>
          </a:p>
        </p:txBody>
      </p:sp>
      <p:sp>
        <p:nvSpPr>
          <p:cNvPr id="6" name="Footer Placeholder 5">
            <a:extLst>
              <a:ext uri="{FF2B5EF4-FFF2-40B4-BE49-F238E27FC236}">
                <a16:creationId xmlns:a16="http://schemas.microsoft.com/office/drawing/2014/main" id="{D633CC58-293A-47BF-B413-ACD4495E56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904783-0975-4922-8836-2EADF82952F2}"/>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2579840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39234-A1C4-409A-8223-E6A9AF8D48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55D431-06F1-4D69-847C-49463473B2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DDC826-3EC4-4CBB-B545-A78FAAFBF4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FE660E-88F9-403C-B64B-4F6217E02A97}"/>
              </a:ext>
            </a:extLst>
          </p:cNvPr>
          <p:cNvSpPr>
            <a:spLocks noGrp="1"/>
          </p:cNvSpPr>
          <p:nvPr>
            <p:ph type="dt" sz="half" idx="10"/>
          </p:nvPr>
        </p:nvSpPr>
        <p:spPr/>
        <p:txBody>
          <a:bodyPr/>
          <a:lstStyle/>
          <a:p>
            <a:fld id="{5AE3139F-4758-4742-A141-DA56C55AD0AB}" type="datetimeFigureOut">
              <a:rPr lang="en-US" smtClean="0"/>
              <a:t>8/14/2023</a:t>
            </a:fld>
            <a:endParaRPr lang="en-US"/>
          </a:p>
        </p:txBody>
      </p:sp>
      <p:sp>
        <p:nvSpPr>
          <p:cNvPr id="6" name="Footer Placeholder 5">
            <a:extLst>
              <a:ext uri="{FF2B5EF4-FFF2-40B4-BE49-F238E27FC236}">
                <a16:creationId xmlns:a16="http://schemas.microsoft.com/office/drawing/2014/main" id="{E9B04DDC-C02B-40AA-98A7-5E4717392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408AAE-43CB-444A-B14C-8BFEE6BBAE2B}"/>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1368483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3AD48F-17BE-4DDE-8FBE-21F92BFC6A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B01F6F-A132-4CF2-93E4-1B13C38D10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11754D-E828-48E7-8DEF-FE7892358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E3139F-4758-4742-A141-DA56C55AD0AB}" type="datetimeFigureOut">
              <a:rPr lang="en-US" smtClean="0"/>
              <a:t>8/14/2023</a:t>
            </a:fld>
            <a:endParaRPr lang="en-US"/>
          </a:p>
        </p:txBody>
      </p:sp>
      <p:sp>
        <p:nvSpPr>
          <p:cNvPr id="5" name="Footer Placeholder 4">
            <a:extLst>
              <a:ext uri="{FF2B5EF4-FFF2-40B4-BE49-F238E27FC236}">
                <a16:creationId xmlns:a16="http://schemas.microsoft.com/office/drawing/2014/main" id="{AFA18EAB-494D-4557-AEA1-909273929E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63F186-9431-4727-A5BB-DAC4962BE5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AD3903-1893-4005-8615-56A1122C7694}" type="slidenum">
              <a:rPr lang="en-US" smtClean="0"/>
              <a:t>‹#›</a:t>
            </a:fld>
            <a:endParaRPr lang="en-US"/>
          </a:p>
        </p:txBody>
      </p:sp>
    </p:spTree>
    <p:extLst>
      <p:ext uri="{BB962C8B-B14F-4D97-AF65-F5344CB8AC3E}">
        <p14:creationId xmlns:p14="http://schemas.microsoft.com/office/powerpoint/2010/main" val="3793281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2.xml"/><Relationship Id="rId4" Type="http://schemas.openxmlformats.org/officeDocument/2006/relationships/image" Target="../media/image29.tm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0xbharath.github.io/art-of-packet-crafting-with-scapy/index.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image" Target="../media/image51.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image" Target="../media/image53.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w3schools.com/python/default.asp"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ipaddressguide.com/cid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C8F58-6F43-435E-AB5A-EEABEA7E1CE2}"/>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Network Basics</a:t>
            </a:r>
          </a:p>
        </p:txBody>
      </p:sp>
      <p:sp>
        <p:nvSpPr>
          <p:cNvPr id="3" name="Subtitle 2">
            <a:extLst>
              <a:ext uri="{FF2B5EF4-FFF2-40B4-BE49-F238E27FC236}">
                <a16:creationId xmlns:a16="http://schemas.microsoft.com/office/drawing/2014/main" id="{E33DEB76-981F-4147-A6AB-330FE37BEEF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46709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An Example</a:t>
            </a:r>
          </a:p>
        </p:txBody>
      </p:sp>
      <p:sp>
        <p:nvSpPr>
          <p:cNvPr id="5" name="Content Placeholder 4"/>
          <p:cNvSpPr>
            <a:spLocks noGrp="1"/>
          </p:cNvSpPr>
          <p:nvPr>
            <p:ph idx="1"/>
          </p:nvPr>
        </p:nvSpPr>
        <p:spPr/>
        <p:txBody>
          <a:bodyPr/>
          <a:lstStyle/>
          <a:p>
            <a:endParaRPr lang="en-US" dirty="0"/>
          </a:p>
          <a:p>
            <a:endParaRPr lang="en-US" dirty="0"/>
          </a:p>
          <a:p>
            <a:endParaRPr lang="en-US" dirty="0"/>
          </a:p>
          <a:p>
            <a:r>
              <a:rPr lang="en-US" dirty="0"/>
              <a:t>255.255.248.0  –  </a:t>
            </a:r>
            <a:r>
              <a:rPr lang="en-US" dirty="0">
                <a:solidFill>
                  <a:srgbClr val="FF0000"/>
                </a:solidFill>
              </a:rPr>
              <a:t>11111111.11111111.11111</a:t>
            </a:r>
            <a:r>
              <a:rPr lang="en-US" dirty="0"/>
              <a:t>000.00000000</a:t>
            </a:r>
          </a:p>
          <a:p>
            <a:r>
              <a:rPr lang="en-US" dirty="0"/>
              <a:t>153.91.107.220 – 10010111.01011011.01101011.11011100</a:t>
            </a:r>
          </a:p>
          <a:p>
            <a:r>
              <a:rPr lang="en-US" dirty="0"/>
              <a:t>Address range</a:t>
            </a:r>
          </a:p>
          <a:p>
            <a:r>
              <a:rPr lang="en-US" dirty="0">
                <a:solidFill>
                  <a:srgbClr val="FF0000"/>
                </a:solidFill>
              </a:rPr>
              <a:t>10010111.01011011.01101</a:t>
            </a:r>
            <a:r>
              <a:rPr lang="en-US" dirty="0"/>
              <a:t>000.00000000 - 153.91.104.0</a:t>
            </a:r>
          </a:p>
          <a:p>
            <a:r>
              <a:rPr lang="en-US" dirty="0">
                <a:solidFill>
                  <a:srgbClr val="FF0000"/>
                </a:solidFill>
              </a:rPr>
              <a:t>10010111.01011011.01101</a:t>
            </a:r>
            <a:r>
              <a:rPr lang="en-US" dirty="0"/>
              <a:t>111.11111111 – 153.91.111.255</a:t>
            </a:r>
          </a:p>
          <a:p>
            <a:endParaRPr lang="en-US" dirty="0"/>
          </a:p>
          <a:p>
            <a:endParaRPr lang="en-US" dirty="0"/>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82328"/>
            <a:ext cx="5510253" cy="1252547"/>
          </a:xfrm>
          <a:prstGeom prst="rect">
            <a:avLst/>
          </a:prstGeom>
        </p:spPr>
      </p:pic>
    </p:spTree>
    <p:extLst>
      <p:ext uri="{BB962C8B-B14F-4D97-AF65-F5344CB8AC3E}">
        <p14:creationId xmlns:p14="http://schemas.microsoft.com/office/powerpoint/2010/main" val="3799714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78B21-7691-E050-C071-D6D7C1ED35EB}"/>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List IP Address on Network Interface</a:t>
            </a:r>
          </a:p>
        </p:txBody>
      </p:sp>
      <p:pic>
        <p:nvPicPr>
          <p:cNvPr id="5" name="Content Placeholder 4">
            <a:extLst>
              <a:ext uri="{FF2B5EF4-FFF2-40B4-BE49-F238E27FC236}">
                <a16:creationId xmlns:a16="http://schemas.microsoft.com/office/drawing/2014/main" id="{9FBD353D-6292-6320-CB4D-F4CE81A281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905000"/>
            <a:ext cx="9631119" cy="1076475"/>
          </a:xfrm>
        </p:spPr>
      </p:pic>
    </p:spTree>
    <p:extLst>
      <p:ext uri="{BB962C8B-B14F-4D97-AF65-F5344CB8AC3E}">
        <p14:creationId xmlns:p14="http://schemas.microsoft.com/office/powerpoint/2010/main" val="1755334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How Do Hosts Get IP Address</a:t>
            </a:r>
          </a:p>
        </p:txBody>
      </p:sp>
      <p:sp>
        <p:nvSpPr>
          <p:cNvPr id="3" name="Content Placeholder 2"/>
          <p:cNvSpPr>
            <a:spLocks noGrp="1"/>
          </p:cNvSpPr>
          <p:nvPr>
            <p:ph idx="1"/>
          </p:nvPr>
        </p:nvSpPr>
        <p:spPr>
          <a:xfrm>
            <a:off x="838200" y="1593508"/>
            <a:ext cx="10515600" cy="4351338"/>
          </a:xfrm>
        </p:spPr>
        <p:txBody>
          <a:bodyPr/>
          <a:lstStyle/>
          <a:p>
            <a:r>
              <a:rPr lang="en-US" dirty="0">
                <a:latin typeface="Arial" panose="020B0604020202020204" pitchFamily="34" charset="0"/>
                <a:cs typeface="Arial" panose="020B0604020202020204" pitchFamily="34" charset="0"/>
              </a:rPr>
              <a:t>Automatically assign IP addresses to hosts</a:t>
            </a:r>
          </a:p>
          <a:p>
            <a:pPr lvl="1"/>
            <a:r>
              <a:rPr lang="en-US" dirty="0">
                <a:latin typeface="Arial" panose="020B0604020202020204" pitchFamily="34" charset="0"/>
                <a:cs typeface="Arial" panose="020B0604020202020204" pitchFamily="34" charset="0"/>
              </a:rPr>
              <a:t>Dynamic Host Configuration Protocol (DHCP)</a:t>
            </a:r>
          </a:p>
          <a:p>
            <a:r>
              <a:rPr lang="en-US" dirty="0">
                <a:latin typeface="Arial" panose="020B0604020202020204" pitchFamily="34" charset="0"/>
                <a:cs typeface="Arial" panose="020B0604020202020204" pitchFamily="34" charset="0"/>
              </a:rPr>
              <a:t>Manually assign IP addresses to hosts</a:t>
            </a:r>
          </a:p>
          <a:p>
            <a:pPr lvl="1"/>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sudo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ip</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addr</a:t>
            </a:r>
            <a:r>
              <a:rPr lang="en-US" b="1" dirty="0">
                <a:latin typeface="Arial" panose="020B0604020202020204" pitchFamily="34" charset="0"/>
                <a:cs typeface="Arial" panose="020B0604020202020204" pitchFamily="34" charset="0"/>
              </a:rPr>
              <a:t> add 192.168.60.6/24 dev enp0s3 </a:t>
            </a:r>
            <a:r>
              <a:rPr lang="en-US" dirty="0">
                <a:latin typeface="Arial" panose="020B0604020202020204" pitchFamily="34" charset="0"/>
                <a:cs typeface="Arial" panose="020B0604020202020204" pitchFamily="34" charset="0"/>
              </a:rPr>
              <a:t>or</a:t>
            </a:r>
          </a:p>
          <a:p>
            <a:pPr lvl="1"/>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sudo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ifconfig</a:t>
            </a:r>
            <a:r>
              <a:rPr lang="en-US" b="1" dirty="0">
                <a:latin typeface="Arial" panose="020B0604020202020204" pitchFamily="34" charset="0"/>
                <a:cs typeface="Arial" panose="020B0604020202020204" pitchFamily="34" charset="0"/>
              </a:rPr>
              <a:t> enp0s3 192.168.60.6/24 up</a:t>
            </a:r>
          </a:p>
        </p:txBody>
      </p:sp>
      <p:pic>
        <p:nvPicPr>
          <p:cNvPr id="4" name="Picture 3"/>
          <p:cNvPicPr>
            <a:picLocks noChangeAspect="1"/>
          </p:cNvPicPr>
          <p:nvPr/>
        </p:nvPicPr>
        <p:blipFill>
          <a:blip r:embed="rId2"/>
          <a:stretch>
            <a:fillRect/>
          </a:stretch>
        </p:blipFill>
        <p:spPr>
          <a:xfrm>
            <a:off x="1608743" y="3836925"/>
            <a:ext cx="6367638" cy="3021075"/>
          </a:xfrm>
          <a:prstGeom prst="rect">
            <a:avLst/>
          </a:prstGeom>
        </p:spPr>
      </p:pic>
    </p:spTree>
    <p:extLst>
      <p:ext uri="{BB962C8B-B14F-4D97-AF65-F5344CB8AC3E}">
        <p14:creationId xmlns:p14="http://schemas.microsoft.com/office/powerpoint/2010/main" val="3462815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Special IP Addresses</a:t>
            </a:r>
          </a:p>
        </p:txBody>
      </p:sp>
      <p:sp>
        <p:nvSpPr>
          <p:cNvPr id="3" name="Content Placeholder 2"/>
          <p:cNvSpPr>
            <a:spLocks noGrp="1"/>
          </p:cNvSpPr>
          <p:nvPr>
            <p:ph idx="1"/>
          </p:nvPr>
        </p:nvSpPr>
        <p:spPr>
          <a:xfrm>
            <a:off x="838200" y="1825625"/>
            <a:ext cx="10515600" cy="4898226"/>
          </a:xfrm>
        </p:spPr>
        <p:txBody>
          <a:bodyPr>
            <a:normAutofit fontScale="92500" lnSpcReduction="10000"/>
          </a:bodyPr>
          <a:lstStyle/>
          <a:p>
            <a:r>
              <a:rPr lang="en-US" dirty="0">
                <a:latin typeface="Arial" panose="020B0604020202020204" pitchFamily="34" charset="0"/>
                <a:cs typeface="Arial" panose="020B0604020202020204" pitchFamily="34" charset="0"/>
              </a:rPr>
              <a:t>Private IP Addresses</a:t>
            </a:r>
          </a:p>
          <a:p>
            <a:pPr lvl="1"/>
            <a:r>
              <a:rPr lang="en-US" dirty="0">
                <a:latin typeface="Arial" panose="020B0604020202020204" pitchFamily="34" charset="0"/>
                <a:cs typeface="Arial" panose="020B0604020202020204" pitchFamily="34" charset="0"/>
              </a:rPr>
              <a:t>10.0.0.0 to 10.255.255.255 (10.0.0.0/8)</a:t>
            </a:r>
          </a:p>
          <a:p>
            <a:pPr lvl="1"/>
            <a:r>
              <a:rPr lang="en-US" dirty="0">
                <a:latin typeface="Arial" panose="020B0604020202020204" pitchFamily="34" charset="0"/>
                <a:cs typeface="Arial" panose="020B0604020202020204" pitchFamily="34" charset="0"/>
              </a:rPr>
              <a:t>172.16.0.0 to 172.31.255.255 (172.16.0.0/12)</a:t>
            </a:r>
          </a:p>
          <a:p>
            <a:pPr lvl="1"/>
            <a:r>
              <a:rPr lang="en-US" dirty="0">
                <a:latin typeface="Arial" panose="020B0604020202020204" pitchFamily="34" charset="0"/>
                <a:cs typeface="Arial" panose="020B0604020202020204" pitchFamily="34" charset="0"/>
              </a:rPr>
              <a:t>192.168.0.0 to 192.168.255.255 (192.168.0.0/16)</a:t>
            </a:r>
          </a:p>
          <a:p>
            <a:r>
              <a:rPr lang="en-US" dirty="0">
                <a:latin typeface="Arial" panose="020B0604020202020204" pitchFamily="34" charset="0"/>
                <a:cs typeface="Arial" panose="020B0604020202020204" pitchFamily="34" charset="0"/>
              </a:rPr>
              <a:t>Loopback Addresses</a:t>
            </a:r>
          </a:p>
          <a:p>
            <a:pPr lvl="1"/>
            <a:r>
              <a:rPr lang="en-US" dirty="0">
                <a:latin typeface="Arial" panose="020B0604020202020204" pitchFamily="34" charset="0"/>
                <a:cs typeface="Arial" panose="020B0604020202020204" pitchFamily="34" charset="0"/>
              </a:rPr>
              <a:t>127.0.0.0/8</a:t>
            </a:r>
          </a:p>
          <a:p>
            <a:pPr lvl="1"/>
            <a:r>
              <a:rPr lang="en-US" dirty="0">
                <a:latin typeface="Arial" panose="020B0604020202020204" pitchFamily="34" charset="0"/>
                <a:cs typeface="Arial" panose="020B0604020202020204" pitchFamily="34" charset="0"/>
              </a:rPr>
              <a:t>127.0.0.1 is the most widely used</a:t>
            </a:r>
          </a:p>
          <a:p>
            <a:r>
              <a:rPr lang="en-US" dirty="0">
                <a:latin typeface="Arial" panose="020B0604020202020204" pitchFamily="34" charset="0"/>
                <a:cs typeface="Arial" panose="020B0604020202020204" pitchFamily="34" charset="0"/>
              </a:rPr>
              <a:t>Link-local Addresses</a:t>
            </a:r>
          </a:p>
          <a:p>
            <a:pPr lvl="1"/>
            <a:r>
              <a:rPr lang="en-US" dirty="0">
                <a:latin typeface="Arial" panose="020B0604020202020204" pitchFamily="34" charset="0"/>
                <a:cs typeface="Arial" panose="020B0604020202020204" pitchFamily="34" charset="0"/>
              </a:rPr>
              <a:t>In case a host is not able to acquire an IP address from the DHCP server and it has not been assigned any IP address manually, the host can assign itself an IP address from a range of reserved Link-local addresses</a:t>
            </a:r>
          </a:p>
          <a:p>
            <a:pPr lvl="1"/>
            <a:r>
              <a:rPr lang="en-US" dirty="0">
                <a:latin typeface="Arial" panose="020B0604020202020204" pitchFamily="34" charset="0"/>
                <a:cs typeface="Arial" panose="020B0604020202020204" pitchFamily="34" charset="0"/>
              </a:rPr>
              <a:t>169.254.0.0/16</a:t>
            </a:r>
          </a:p>
          <a:p>
            <a:pPr lvl="1"/>
            <a:r>
              <a:rPr lang="en-US" dirty="0">
                <a:latin typeface="Arial" panose="020B0604020202020204" pitchFamily="34" charset="0"/>
                <a:cs typeface="Arial" panose="020B0604020202020204" pitchFamily="34" charset="0"/>
              </a:rPr>
              <a:t>Link-local address is not routable and thus host cannot access the internet. The host can only communicate with other devices on the same LAN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6810" y="539140"/>
            <a:ext cx="4230915" cy="3005918"/>
          </a:xfrm>
          <a:prstGeom prst="rect">
            <a:avLst/>
          </a:prstGeom>
        </p:spPr>
      </p:pic>
    </p:spTree>
    <p:extLst>
      <p:ext uri="{BB962C8B-B14F-4D97-AF65-F5344CB8AC3E}">
        <p14:creationId xmlns:p14="http://schemas.microsoft.com/office/powerpoint/2010/main" val="1697872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Network Address Translation (NAT)</a:t>
            </a:r>
          </a:p>
        </p:txBody>
      </p:sp>
      <p:sp>
        <p:nvSpPr>
          <p:cNvPr id="3" name="Content Placeholder 2"/>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Credit: Michel </a:t>
            </a:r>
            <a:r>
              <a:rPr lang="en-US" dirty="0" err="1"/>
              <a:t>Bakni</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537" y="1825624"/>
            <a:ext cx="6672100" cy="3184411"/>
          </a:xfrm>
          <a:prstGeom prst="rect">
            <a:avLst/>
          </a:prstGeom>
        </p:spPr>
      </p:pic>
    </p:spTree>
    <p:extLst>
      <p:ext uri="{BB962C8B-B14F-4D97-AF65-F5344CB8AC3E}">
        <p14:creationId xmlns:p14="http://schemas.microsoft.com/office/powerpoint/2010/main" val="1911056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7ABC0-A89B-D364-C890-C2A526BB7861}"/>
              </a:ext>
            </a:extLst>
          </p:cNvPr>
          <p:cNvSpPr>
            <a:spLocks noGrp="1"/>
          </p:cNvSpPr>
          <p:nvPr>
            <p:ph type="title"/>
          </p:nvPr>
        </p:nvSpPr>
        <p:spPr/>
        <p:txBody>
          <a:bodyPr/>
          <a:lstStyle/>
          <a:p>
            <a:r>
              <a:rPr lang="en-US" dirty="0"/>
              <a:t> </a:t>
            </a:r>
            <a:r>
              <a:rPr lang="en-US" dirty="0">
                <a:latin typeface="Arial" panose="020B0604020202020204" pitchFamily="34" charset="0"/>
                <a:cs typeface="Arial" panose="020B0604020202020204" pitchFamily="34" charset="0"/>
              </a:rPr>
              <a:t>How Packets Are Constructed</a:t>
            </a:r>
          </a:p>
        </p:txBody>
      </p:sp>
      <p:pic>
        <p:nvPicPr>
          <p:cNvPr id="5" name="Content Placeholder 4" descr="Diagram&#10;&#10;Description automatically generated">
            <a:extLst>
              <a:ext uri="{FF2B5EF4-FFF2-40B4-BE49-F238E27FC236}">
                <a16:creationId xmlns:a16="http://schemas.microsoft.com/office/drawing/2014/main" id="{5092F4D0-CC23-264C-57CA-37EE015EC2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600200"/>
            <a:ext cx="5529360" cy="4525963"/>
          </a:xfrm>
        </p:spPr>
      </p:pic>
    </p:spTree>
    <p:extLst>
      <p:ext uri="{BB962C8B-B14F-4D97-AF65-F5344CB8AC3E}">
        <p14:creationId xmlns:p14="http://schemas.microsoft.com/office/powerpoint/2010/main" val="279985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CC0EE-514E-183E-CCDA-0F735C62DF8E}"/>
              </a:ext>
            </a:extLst>
          </p:cNvPr>
          <p:cNvSpPr>
            <a:spLocks noGrp="1"/>
          </p:cNvSpPr>
          <p:nvPr>
            <p:ph type="title"/>
          </p:nvPr>
        </p:nvSpPr>
        <p:spPr/>
        <p:txBody>
          <a:bodyPr/>
          <a:lstStyle/>
          <a:p>
            <a:r>
              <a:rPr lang="en-US" dirty="0"/>
              <a:t> </a:t>
            </a:r>
            <a:r>
              <a:rPr lang="en-US" dirty="0">
                <a:latin typeface="Arial" panose="020B0604020202020204" pitchFamily="34" charset="0"/>
                <a:cs typeface="Arial" panose="020B0604020202020204" pitchFamily="34" charset="0"/>
              </a:rPr>
              <a:t>Packet Journey at High Level</a:t>
            </a:r>
          </a:p>
        </p:txBody>
      </p:sp>
      <p:pic>
        <p:nvPicPr>
          <p:cNvPr id="5" name="Content Placeholder 4" descr="Chart, box and whisker chart&#10;&#10;Description automatically generated">
            <a:extLst>
              <a:ext uri="{FF2B5EF4-FFF2-40B4-BE49-F238E27FC236}">
                <a16:creationId xmlns:a16="http://schemas.microsoft.com/office/drawing/2014/main" id="{28951228-609F-37D9-15C7-28CFCE486C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6400" y="2209800"/>
            <a:ext cx="8383170" cy="1971950"/>
          </a:xfrm>
        </p:spPr>
      </p:pic>
    </p:spTree>
    <p:extLst>
      <p:ext uri="{BB962C8B-B14F-4D97-AF65-F5344CB8AC3E}">
        <p14:creationId xmlns:p14="http://schemas.microsoft.com/office/powerpoint/2010/main" val="396889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Sending Packets Hop by Hop</a:t>
            </a:r>
          </a:p>
        </p:txBody>
      </p:sp>
      <p:pic>
        <p:nvPicPr>
          <p:cNvPr id="4" name="Content Placeholder 3"/>
          <p:cNvPicPr>
            <a:picLocks noGrp="1" noChangeAspect="1"/>
          </p:cNvPicPr>
          <p:nvPr>
            <p:ph idx="1"/>
          </p:nvPr>
        </p:nvPicPr>
        <p:blipFill>
          <a:blip r:embed="rId2"/>
          <a:stretch>
            <a:fillRect/>
          </a:stretch>
        </p:blipFill>
        <p:spPr>
          <a:xfrm>
            <a:off x="1475598" y="2425920"/>
            <a:ext cx="1004780" cy="820899"/>
          </a:xfrm>
          <a:prstGeom prst="rect">
            <a:avLst/>
          </a:prstGeom>
        </p:spPr>
      </p:pic>
      <p:pic>
        <p:nvPicPr>
          <p:cNvPr id="8" name="Picture 7"/>
          <p:cNvPicPr>
            <a:picLocks noChangeAspect="1"/>
          </p:cNvPicPr>
          <p:nvPr/>
        </p:nvPicPr>
        <p:blipFill>
          <a:blip r:embed="rId3"/>
          <a:stretch>
            <a:fillRect/>
          </a:stretch>
        </p:blipFill>
        <p:spPr>
          <a:xfrm>
            <a:off x="2315285" y="2891775"/>
            <a:ext cx="213378" cy="146317"/>
          </a:xfrm>
          <a:prstGeom prst="rect">
            <a:avLst/>
          </a:prstGeom>
        </p:spPr>
      </p:pic>
      <p:pic>
        <p:nvPicPr>
          <p:cNvPr id="10" name="Picture 9"/>
          <p:cNvPicPr>
            <a:picLocks noChangeAspect="1"/>
          </p:cNvPicPr>
          <p:nvPr/>
        </p:nvPicPr>
        <p:blipFill>
          <a:blip r:embed="rId4"/>
          <a:stretch>
            <a:fillRect/>
          </a:stretch>
        </p:blipFill>
        <p:spPr>
          <a:xfrm>
            <a:off x="10151429" y="2680692"/>
            <a:ext cx="1056815" cy="896692"/>
          </a:xfrm>
          <a:prstGeom prst="rect">
            <a:avLst/>
          </a:prstGeom>
        </p:spPr>
      </p:pic>
      <p:pic>
        <p:nvPicPr>
          <p:cNvPr id="11" name="Picture 10"/>
          <p:cNvPicPr>
            <a:picLocks noChangeAspect="1"/>
          </p:cNvPicPr>
          <p:nvPr/>
        </p:nvPicPr>
        <p:blipFill>
          <a:blip r:embed="rId5"/>
          <a:stretch>
            <a:fillRect/>
          </a:stretch>
        </p:blipFill>
        <p:spPr>
          <a:xfrm>
            <a:off x="33770" y="3443129"/>
            <a:ext cx="1061184" cy="866980"/>
          </a:xfrm>
          <a:prstGeom prst="rect">
            <a:avLst/>
          </a:prstGeom>
        </p:spPr>
      </p:pic>
      <p:pic>
        <p:nvPicPr>
          <p:cNvPr id="16" name="Picture 15"/>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265269" y="3278149"/>
            <a:ext cx="717315" cy="598470"/>
          </a:xfrm>
          <a:prstGeom prst="rect">
            <a:avLst/>
          </a:prstGeom>
        </p:spPr>
      </p:pic>
      <p:pic>
        <p:nvPicPr>
          <p:cNvPr id="18" name="Picture 17"/>
          <p:cNvPicPr>
            <a:picLocks noChangeAspect="1"/>
          </p:cNvPicPr>
          <p:nvPr/>
        </p:nvPicPr>
        <p:blipFill>
          <a:blip r:embed="rId7"/>
          <a:stretch>
            <a:fillRect/>
          </a:stretch>
        </p:blipFill>
        <p:spPr>
          <a:xfrm>
            <a:off x="4709968" y="3966050"/>
            <a:ext cx="713294" cy="597460"/>
          </a:xfrm>
          <a:prstGeom prst="rect">
            <a:avLst/>
          </a:prstGeom>
        </p:spPr>
      </p:pic>
      <p:pic>
        <p:nvPicPr>
          <p:cNvPr id="19" name="Picture 18"/>
          <p:cNvPicPr>
            <a:picLocks noChangeAspect="1"/>
          </p:cNvPicPr>
          <p:nvPr/>
        </p:nvPicPr>
        <p:blipFill>
          <a:blip r:embed="rId7"/>
          <a:stretch>
            <a:fillRect/>
          </a:stretch>
        </p:blipFill>
        <p:spPr>
          <a:xfrm>
            <a:off x="8354104" y="3211264"/>
            <a:ext cx="713294" cy="597460"/>
          </a:xfrm>
          <a:prstGeom prst="rect">
            <a:avLst/>
          </a:prstGeom>
        </p:spPr>
      </p:pic>
      <p:pic>
        <p:nvPicPr>
          <p:cNvPr id="20" name="Picture 19"/>
          <p:cNvPicPr>
            <a:picLocks noChangeAspect="1"/>
          </p:cNvPicPr>
          <p:nvPr/>
        </p:nvPicPr>
        <p:blipFill>
          <a:blip r:embed="rId7"/>
          <a:stretch>
            <a:fillRect/>
          </a:stretch>
        </p:blipFill>
        <p:spPr>
          <a:xfrm>
            <a:off x="5006528" y="2411577"/>
            <a:ext cx="713294" cy="597460"/>
          </a:xfrm>
          <a:prstGeom prst="rect">
            <a:avLst/>
          </a:prstGeom>
        </p:spPr>
      </p:pic>
      <p:pic>
        <p:nvPicPr>
          <p:cNvPr id="21" name="Picture 20"/>
          <p:cNvPicPr>
            <a:picLocks noChangeAspect="1"/>
          </p:cNvPicPr>
          <p:nvPr/>
        </p:nvPicPr>
        <p:blipFill>
          <a:blip r:embed="rId8"/>
          <a:stretch>
            <a:fillRect/>
          </a:stretch>
        </p:blipFill>
        <p:spPr>
          <a:xfrm>
            <a:off x="10679836" y="4762977"/>
            <a:ext cx="1005927" cy="823031"/>
          </a:xfrm>
          <a:prstGeom prst="rect">
            <a:avLst/>
          </a:prstGeom>
        </p:spPr>
      </p:pic>
      <p:pic>
        <p:nvPicPr>
          <p:cNvPr id="22" name="Picture 21"/>
          <p:cNvPicPr>
            <a:picLocks noChangeAspect="1"/>
          </p:cNvPicPr>
          <p:nvPr/>
        </p:nvPicPr>
        <p:blipFill>
          <a:blip r:embed="rId8"/>
          <a:stretch>
            <a:fillRect/>
          </a:stretch>
        </p:blipFill>
        <p:spPr>
          <a:xfrm>
            <a:off x="801223" y="5049965"/>
            <a:ext cx="1005927" cy="823031"/>
          </a:xfrm>
          <a:prstGeom prst="rect">
            <a:avLst/>
          </a:prstGeom>
        </p:spPr>
      </p:pic>
      <p:pic>
        <p:nvPicPr>
          <p:cNvPr id="23" name="Picture 22"/>
          <p:cNvPicPr>
            <a:picLocks noChangeAspect="1"/>
          </p:cNvPicPr>
          <p:nvPr/>
        </p:nvPicPr>
        <p:blipFill>
          <a:blip r:embed="rId9"/>
          <a:stretch>
            <a:fillRect/>
          </a:stretch>
        </p:blipFill>
        <p:spPr>
          <a:xfrm>
            <a:off x="892409" y="3916480"/>
            <a:ext cx="213378" cy="146317"/>
          </a:xfrm>
          <a:prstGeom prst="rect">
            <a:avLst/>
          </a:prstGeom>
        </p:spPr>
      </p:pic>
      <p:pic>
        <p:nvPicPr>
          <p:cNvPr id="24" name="Picture 23"/>
          <p:cNvPicPr>
            <a:picLocks noChangeAspect="1"/>
          </p:cNvPicPr>
          <p:nvPr/>
        </p:nvPicPr>
        <p:blipFill>
          <a:blip r:embed="rId9"/>
          <a:stretch>
            <a:fillRect/>
          </a:stretch>
        </p:blipFill>
        <p:spPr>
          <a:xfrm>
            <a:off x="1625737" y="5478386"/>
            <a:ext cx="213378" cy="146317"/>
          </a:xfrm>
          <a:prstGeom prst="rect">
            <a:avLst/>
          </a:prstGeom>
        </p:spPr>
      </p:pic>
      <p:pic>
        <p:nvPicPr>
          <p:cNvPr id="25" name="Picture 24"/>
          <p:cNvPicPr>
            <a:picLocks noChangeAspect="1"/>
          </p:cNvPicPr>
          <p:nvPr/>
        </p:nvPicPr>
        <p:blipFill>
          <a:blip r:embed="rId9"/>
          <a:stretch>
            <a:fillRect/>
          </a:stretch>
        </p:blipFill>
        <p:spPr>
          <a:xfrm>
            <a:off x="3114700" y="3544592"/>
            <a:ext cx="213378" cy="146317"/>
          </a:xfrm>
          <a:prstGeom prst="rect">
            <a:avLst/>
          </a:prstGeom>
        </p:spPr>
      </p:pic>
      <p:pic>
        <p:nvPicPr>
          <p:cNvPr id="26" name="Picture 25"/>
          <p:cNvPicPr>
            <a:picLocks noChangeAspect="1"/>
          </p:cNvPicPr>
          <p:nvPr/>
        </p:nvPicPr>
        <p:blipFill>
          <a:blip r:embed="rId9"/>
          <a:stretch>
            <a:fillRect/>
          </a:stretch>
        </p:blipFill>
        <p:spPr>
          <a:xfrm>
            <a:off x="3894223" y="3544591"/>
            <a:ext cx="213378" cy="146317"/>
          </a:xfrm>
          <a:prstGeom prst="rect">
            <a:avLst/>
          </a:prstGeom>
        </p:spPr>
      </p:pic>
      <p:pic>
        <p:nvPicPr>
          <p:cNvPr id="27" name="Picture 26"/>
          <p:cNvPicPr>
            <a:picLocks noChangeAspect="1"/>
          </p:cNvPicPr>
          <p:nvPr/>
        </p:nvPicPr>
        <p:blipFill>
          <a:blip r:embed="rId9"/>
          <a:stretch>
            <a:fillRect/>
          </a:stretch>
        </p:blipFill>
        <p:spPr>
          <a:xfrm>
            <a:off x="4592446" y="4191621"/>
            <a:ext cx="213378" cy="146317"/>
          </a:xfrm>
          <a:prstGeom prst="rect">
            <a:avLst/>
          </a:prstGeom>
        </p:spPr>
      </p:pic>
      <p:pic>
        <p:nvPicPr>
          <p:cNvPr id="28" name="Picture 27"/>
          <p:cNvPicPr>
            <a:picLocks noChangeAspect="1"/>
          </p:cNvPicPr>
          <p:nvPr/>
        </p:nvPicPr>
        <p:blipFill>
          <a:blip r:embed="rId9"/>
          <a:stretch>
            <a:fillRect/>
          </a:stretch>
        </p:blipFill>
        <p:spPr>
          <a:xfrm>
            <a:off x="5316573" y="4191620"/>
            <a:ext cx="213378" cy="146317"/>
          </a:xfrm>
          <a:prstGeom prst="rect">
            <a:avLst/>
          </a:prstGeom>
        </p:spPr>
      </p:pic>
      <p:pic>
        <p:nvPicPr>
          <p:cNvPr id="29" name="Picture 28"/>
          <p:cNvPicPr>
            <a:picLocks noChangeAspect="1"/>
          </p:cNvPicPr>
          <p:nvPr/>
        </p:nvPicPr>
        <p:blipFill>
          <a:blip r:embed="rId9"/>
          <a:stretch>
            <a:fillRect/>
          </a:stretch>
        </p:blipFill>
        <p:spPr>
          <a:xfrm>
            <a:off x="4899839" y="2682051"/>
            <a:ext cx="213378" cy="146317"/>
          </a:xfrm>
          <a:prstGeom prst="rect">
            <a:avLst/>
          </a:prstGeom>
        </p:spPr>
      </p:pic>
      <p:pic>
        <p:nvPicPr>
          <p:cNvPr id="30" name="Picture 29"/>
          <p:cNvPicPr>
            <a:picLocks noChangeAspect="1"/>
          </p:cNvPicPr>
          <p:nvPr/>
        </p:nvPicPr>
        <p:blipFill>
          <a:blip r:embed="rId9"/>
          <a:stretch>
            <a:fillRect/>
          </a:stretch>
        </p:blipFill>
        <p:spPr>
          <a:xfrm>
            <a:off x="5613133" y="2673016"/>
            <a:ext cx="213378" cy="146317"/>
          </a:xfrm>
          <a:prstGeom prst="rect">
            <a:avLst/>
          </a:prstGeom>
        </p:spPr>
      </p:pic>
      <p:pic>
        <p:nvPicPr>
          <p:cNvPr id="31" name="Picture 30"/>
          <p:cNvPicPr>
            <a:picLocks noChangeAspect="1"/>
          </p:cNvPicPr>
          <p:nvPr/>
        </p:nvPicPr>
        <p:blipFill>
          <a:blip r:embed="rId9"/>
          <a:stretch>
            <a:fillRect/>
          </a:stretch>
        </p:blipFill>
        <p:spPr>
          <a:xfrm>
            <a:off x="8219141" y="3429206"/>
            <a:ext cx="213378" cy="146317"/>
          </a:xfrm>
          <a:prstGeom prst="rect">
            <a:avLst/>
          </a:prstGeom>
        </p:spPr>
      </p:pic>
      <p:pic>
        <p:nvPicPr>
          <p:cNvPr id="32" name="Picture 31"/>
          <p:cNvPicPr>
            <a:picLocks noChangeAspect="1"/>
          </p:cNvPicPr>
          <p:nvPr/>
        </p:nvPicPr>
        <p:blipFill>
          <a:blip r:embed="rId9"/>
          <a:stretch>
            <a:fillRect/>
          </a:stretch>
        </p:blipFill>
        <p:spPr>
          <a:xfrm>
            <a:off x="8960709" y="3436835"/>
            <a:ext cx="213378" cy="146317"/>
          </a:xfrm>
          <a:prstGeom prst="rect">
            <a:avLst/>
          </a:prstGeom>
        </p:spPr>
      </p:pic>
      <p:pic>
        <p:nvPicPr>
          <p:cNvPr id="33" name="Picture 32"/>
          <p:cNvPicPr>
            <a:picLocks noChangeAspect="1"/>
          </p:cNvPicPr>
          <p:nvPr/>
        </p:nvPicPr>
        <p:blipFill>
          <a:blip r:embed="rId9"/>
          <a:stretch>
            <a:fillRect/>
          </a:stretch>
        </p:blipFill>
        <p:spPr>
          <a:xfrm>
            <a:off x="10466458" y="3127757"/>
            <a:ext cx="213378" cy="146317"/>
          </a:xfrm>
          <a:prstGeom prst="rect">
            <a:avLst/>
          </a:prstGeom>
        </p:spPr>
      </p:pic>
      <p:pic>
        <p:nvPicPr>
          <p:cNvPr id="34" name="Picture 33"/>
          <p:cNvPicPr>
            <a:picLocks noChangeAspect="1"/>
          </p:cNvPicPr>
          <p:nvPr/>
        </p:nvPicPr>
        <p:blipFill>
          <a:blip r:embed="rId9"/>
          <a:stretch>
            <a:fillRect/>
          </a:stretch>
        </p:blipFill>
        <p:spPr>
          <a:xfrm>
            <a:off x="10969421" y="5174492"/>
            <a:ext cx="213378" cy="146317"/>
          </a:xfrm>
          <a:prstGeom prst="rect">
            <a:avLst/>
          </a:prstGeom>
        </p:spPr>
      </p:pic>
      <p:sp>
        <p:nvSpPr>
          <p:cNvPr id="35" name="Freeform 34"/>
          <p:cNvSpPr/>
          <p:nvPr/>
        </p:nvSpPr>
        <p:spPr>
          <a:xfrm>
            <a:off x="1523925" y="3544591"/>
            <a:ext cx="1532039" cy="1347028"/>
          </a:xfrm>
          <a:custGeom>
            <a:avLst/>
            <a:gdLst>
              <a:gd name="connsiteX0" fmla="*/ 403075 w 1532039"/>
              <a:gd name="connsiteY0" fmla="*/ 32920 h 1347028"/>
              <a:gd name="connsiteX1" fmla="*/ 403075 w 1532039"/>
              <a:gd name="connsiteY1" fmla="*/ 32920 h 1347028"/>
              <a:gd name="connsiteX2" fmla="*/ 348321 w 1532039"/>
              <a:gd name="connsiteY2" fmla="*/ 27445 h 1347028"/>
              <a:gd name="connsiteX3" fmla="*/ 309993 w 1532039"/>
              <a:gd name="connsiteY3" fmla="*/ 43871 h 1347028"/>
              <a:gd name="connsiteX4" fmla="*/ 282615 w 1532039"/>
              <a:gd name="connsiteY4" fmla="*/ 60297 h 1347028"/>
              <a:gd name="connsiteX5" fmla="*/ 271665 w 1532039"/>
              <a:gd name="connsiteY5" fmla="*/ 76724 h 1347028"/>
              <a:gd name="connsiteX6" fmla="*/ 227861 w 1532039"/>
              <a:gd name="connsiteY6" fmla="*/ 109576 h 1347028"/>
              <a:gd name="connsiteX7" fmla="*/ 195008 w 1532039"/>
              <a:gd name="connsiteY7" fmla="*/ 136954 h 1347028"/>
              <a:gd name="connsiteX8" fmla="*/ 178582 w 1532039"/>
              <a:gd name="connsiteY8" fmla="*/ 147904 h 1347028"/>
              <a:gd name="connsiteX9" fmla="*/ 140254 w 1532039"/>
              <a:gd name="connsiteY9" fmla="*/ 186233 h 1347028"/>
              <a:gd name="connsiteX10" fmla="*/ 107401 w 1532039"/>
              <a:gd name="connsiteY10" fmla="*/ 235512 h 1347028"/>
              <a:gd name="connsiteX11" fmla="*/ 101926 w 1532039"/>
              <a:gd name="connsiteY11" fmla="*/ 262889 h 1347028"/>
              <a:gd name="connsiteX12" fmla="*/ 69073 w 1532039"/>
              <a:gd name="connsiteY12" fmla="*/ 301217 h 1347028"/>
              <a:gd name="connsiteX13" fmla="*/ 52647 w 1532039"/>
              <a:gd name="connsiteY13" fmla="*/ 339545 h 1347028"/>
              <a:gd name="connsiteX14" fmla="*/ 41696 w 1532039"/>
              <a:gd name="connsiteY14" fmla="*/ 355972 h 1347028"/>
              <a:gd name="connsiteX15" fmla="*/ 14318 w 1532039"/>
              <a:gd name="connsiteY15" fmla="*/ 454530 h 1347028"/>
              <a:gd name="connsiteX16" fmla="*/ 8843 w 1532039"/>
              <a:gd name="connsiteY16" fmla="*/ 733778 h 1347028"/>
              <a:gd name="connsiteX17" fmla="*/ 74548 w 1532039"/>
              <a:gd name="connsiteY17" fmla="*/ 821385 h 1347028"/>
              <a:gd name="connsiteX18" fmla="*/ 90975 w 1532039"/>
              <a:gd name="connsiteY18" fmla="*/ 843286 h 1347028"/>
              <a:gd name="connsiteX19" fmla="*/ 178582 w 1532039"/>
              <a:gd name="connsiteY19" fmla="*/ 919943 h 1347028"/>
              <a:gd name="connsiteX20" fmla="*/ 211435 w 1532039"/>
              <a:gd name="connsiteY20" fmla="*/ 941845 h 1347028"/>
              <a:gd name="connsiteX21" fmla="*/ 299042 w 1532039"/>
              <a:gd name="connsiteY21" fmla="*/ 985648 h 1347028"/>
              <a:gd name="connsiteX22" fmla="*/ 435928 w 1532039"/>
              <a:gd name="connsiteY22" fmla="*/ 1056829 h 1347028"/>
              <a:gd name="connsiteX23" fmla="*/ 468781 w 1532039"/>
              <a:gd name="connsiteY23" fmla="*/ 1062304 h 1347028"/>
              <a:gd name="connsiteX24" fmla="*/ 567339 w 1532039"/>
              <a:gd name="connsiteY24" fmla="*/ 1111583 h 1347028"/>
              <a:gd name="connsiteX25" fmla="*/ 649471 w 1532039"/>
              <a:gd name="connsiteY25" fmla="*/ 1133485 h 1347028"/>
              <a:gd name="connsiteX26" fmla="*/ 665897 w 1532039"/>
              <a:gd name="connsiteY26" fmla="*/ 1149912 h 1347028"/>
              <a:gd name="connsiteX27" fmla="*/ 687799 w 1532039"/>
              <a:gd name="connsiteY27" fmla="*/ 1155387 h 1347028"/>
              <a:gd name="connsiteX28" fmla="*/ 720651 w 1532039"/>
              <a:gd name="connsiteY28" fmla="*/ 1171813 h 1347028"/>
              <a:gd name="connsiteX29" fmla="*/ 791832 w 1532039"/>
              <a:gd name="connsiteY29" fmla="*/ 1199191 h 1347028"/>
              <a:gd name="connsiteX30" fmla="*/ 841111 w 1532039"/>
              <a:gd name="connsiteY30" fmla="*/ 1221092 h 1347028"/>
              <a:gd name="connsiteX31" fmla="*/ 868489 w 1532039"/>
              <a:gd name="connsiteY31" fmla="*/ 1226568 h 1347028"/>
              <a:gd name="connsiteX32" fmla="*/ 934194 w 1532039"/>
              <a:gd name="connsiteY32" fmla="*/ 1242994 h 1347028"/>
              <a:gd name="connsiteX33" fmla="*/ 983473 w 1532039"/>
              <a:gd name="connsiteY33" fmla="*/ 1259421 h 1347028"/>
              <a:gd name="connsiteX34" fmla="*/ 1005375 w 1532039"/>
              <a:gd name="connsiteY34" fmla="*/ 1270372 h 1347028"/>
              <a:gd name="connsiteX35" fmla="*/ 1049178 w 1532039"/>
              <a:gd name="connsiteY35" fmla="*/ 1281322 h 1347028"/>
              <a:gd name="connsiteX36" fmla="*/ 1076556 w 1532039"/>
              <a:gd name="connsiteY36" fmla="*/ 1297749 h 1347028"/>
              <a:gd name="connsiteX37" fmla="*/ 1092982 w 1532039"/>
              <a:gd name="connsiteY37" fmla="*/ 1303224 h 1347028"/>
              <a:gd name="connsiteX38" fmla="*/ 1131310 w 1532039"/>
              <a:gd name="connsiteY38" fmla="*/ 1314175 h 1347028"/>
              <a:gd name="connsiteX39" fmla="*/ 1246295 w 1532039"/>
              <a:gd name="connsiteY39" fmla="*/ 1347028 h 1347028"/>
              <a:gd name="connsiteX40" fmla="*/ 1355803 w 1532039"/>
              <a:gd name="connsiteY40" fmla="*/ 1336077 h 1347028"/>
              <a:gd name="connsiteX41" fmla="*/ 1377705 w 1532039"/>
              <a:gd name="connsiteY41" fmla="*/ 1319651 h 1347028"/>
              <a:gd name="connsiteX42" fmla="*/ 1426984 w 1532039"/>
              <a:gd name="connsiteY42" fmla="*/ 1270372 h 1347028"/>
              <a:gd name="connsiteX43" fmla="*/ 1437935 w 1532039"/>
              <a:gd name="connsiteY43" fmla="*/ 1242994 h 1347028"/>
              <a:gd name="connsiteX44" fmla="*/ 1487214 w 1532039"/>
              <a:gd name="connsiteY44" fmla="*/ 1149912 h 1347028"/>
              <a:gd name="connsiteX45" fmla="*/ 1503641 w 1532039"/>
              <a:gd name="connsiteY45" fmla="*/ 1056829 h 1347028"/>
              <a:gd name="connsiteX46" fmla="*/ 1520067 w 1532039"/>
              <a:gd name="connsiteY46" fmla="*/ 1018501 h 1347028"/>
              <a:gd name="connsiteX47" fmla="*/ 1520067 w 1532039"/>
              <a:gd name="connsiteY47" fmla="*/ 662597 h 1347028"/>
              <a:gd name="connsiteX48" fmla="*/ 1514592 w 1532039"/>
              <a:gd name="connsiteY48" fmla="*/ 618793 h 1347028"/>
              <a:gd name="connsiteX49" fmla="*/ 1476263 w 1532039"/>
              <a:gd name="connsiteY49" fmla="*/ 531186 h 1347028"/>
              <a:gd name="connsiteX50" fmla="*/ 1470788 w 1532039"/>
              <a:gd name="connsiteY50" fmla="*/ 487382 h 1347028"/>
              <a:gd name="connsiteX51" fmla="*/ 1443411 w 1532039"/>
              <a:gd name="connsiteY51" fmla="*/ 438103 h 1347028"/>
              <a:gd name="connsiteX52" fmla="*/ 1426984 w 1532039"/>
              <a:gd name="connsiteY52" fmla="*/ 410726 h 1347028"/>
              <a:gd name="connsiteX53" fmla="*/ 1394132 w 1532039"/>
              <a:gd name="connsiteY53" fmla="*/ 361447 h 1347028"/>
              <a:gd name="connsiteX54" fmla="*/ 1377705 w 1532039"/>
              <a:gd name="connsiteY54" fmla="*/ 334070 h 1347028"/>
              <a:gd name="connsiteX55" fmla="*/ 1350328 w 1532039"/>
              <a:gd name="connsiteY55" fmla="*/ 295742 h 1347028"/>
              <a:gd name="connsiteX56" fmla="*/ 1339377 w 1532039"/>
              <a:gd name="connsiteY56" fmla="*/ 268364 h 1347028"/>
              <a:gd name="connsiteX57" fmla="*/ 1312000 w 1532039"/>
              <a:gd name="connsiteY57" fmla="*/ 251938 h 1347028"/>
              <a:gd name="connsiteX58" fmla="*/ 1301049 w 1532039"/>
              <a:gd name="connsiteY58" fmla="*/ 235512 h 1347028"/>
              <a:gd name="connsiteX59" fmla="*/ 1273672 w 1532039"/>
              <a:gd name="connsiteY59" fmla="*/ 219085 h 1347028"/>
              <a:gd name="connsiteX60" fmla="*/ 1257245 w 1532039"/>
              <a:gd name="connsiteY60" fmla="*/ 208134 h 1347028"/>
              <a:gd name="connsiteX61" fmla="*/ 1235344 w 1532039"/>
              <a:gd name="connsiteY61" fmla="*/ 197183 h 1347028"/>
              <a:gd name="connsiteX62" fmla="*/ 1197015 w 1532039"/>
              <a:gd name="connsiteY62" fmla="*/ 164331 h 1347028"/>
              <a:gd name="connsiteX63" fmla="*/ 1169638 w 1532039"/>
              <a:gd name="connsiteY63" fmla="*/ 158855 h 1347028"/>
              <a:gd name="connsiteX64" fmla="*/ 1147736 w 1532039"/>
              <a:gd name="connsiteY64" fmla="*/ 142429 h 1347028"/>
              <a:gd name="connsiteX65" fmla="*/ 1087506 w 1532039"/>
              <a:gd name="connsiteY65" fmla="*/ 126003 h 1347028"/>
              <a:gd name="connsiteX66" fmla="*/ 1005375 w 1532039"/>
              <a:gd name="connsiteY66" fmla="*/ 87675 h 1347028"/>
              <a:gd name="connsiteX67" fmla="*/ 939669 w 1532039"/>
              <a:gd name="connsiteY67" fmla="*/ 82199 h 1347028"/>
              <a:gd name="connsiteX68" fmla="*/ 830160 w 1532039"/>
              <a:gd name="connsiteY68" fmla="*/ 54822 h 1347028"/>
              <a:gd name="connsiteX69" fmla="*/ 808259 w 1532039"/>
              <a:gd name="connsiteY69" fmla="*/ 49346 h 1347028"/>
              <a:gd name="connsiteX70" fmla="*/ 780881 w 1532039"/>
              <a:gd name="connsiteY70" fmla="*/ 38395 h 1347028"/>
              <a:gd name="connsiteX71" fmla="*/ 753504 w 1532039"/>
              <a:gd name="connsiteY71" fmla="*/ 32920 h 1347028"/>
              <a:gd name="connsiteX72" fmla="*/ 737078 w 1532039"/>
              <a:gd name="connsiteY72" fmla="*/ 27445 h 1347028"/>
              <a:gd name="connsiteX73" fmla="*/ 693274 w 1532039"/>
              <a:gd name="connsiteY73" fmla="*/ 11018 h 1347028"/>
              <a:gd name="connsiteX74" fmla="*/ 660421 w 1532039"/>
              <a:gd name="connsiteY74" fmla="*/ 5543 h 1347028"/>
              <a:gd name="connsiteX75" fmla="*/ 633044 w 1532039"/>
              <a:gd name="connsiteY75" fmla="*/ 67 h 1347028"/>
              <a:gd name="connsiteX76" fmla="*/ 403075 w 1532039"/>
              <a:gd name="connsiteY76" fmla="*/ 32920 h 134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532039" h="1347028">
                <a:moveTo>
                  <a:pt x="403075" y="32920"/>
                </a:moveTo>
                <a:lnTo>
                  <a:pt x="403075" y="32920"/>
                </a:lnTo>
                <a:cubicBezTo>
                  <a:pt x="384824" y="31095"/>
                  <a:pt x="366663" y="27445"/>
                  <a:pt x="348321" y="27445"/>
                </a:cubicBezTo>
                <a:cubicBezTo>
                  <a:pt x="329618" y="27445"/>
                  <a:pt x="324301" y="34929"/>
                  <a:pt x="309993" y="43871"/>
                </a:cubicBezTo>
                <a:cubicBezTo>
                  <a:pt x="300968" y="49511"/>
                  <a:pt x="291741" y="54822"/>
                  <a:pt x="282615" y="60297"/>
                </a:cubicBezTo>
                <a:cubicBezTo>
                  <a:pt x="278965" y="65773"/>
                  <a:pt x="276318" y="72071"/>
                  <a:pt x="271665" y="76724"/>
                </a:cubicBezTo>
                <a:cubicBezTo>
                  <a:pt x="245202" y="103187"/>
                  <a:pt x="250602" y="91888"/>
                  <a:pt x="227861" y="109576"/>
                </a:cubicBezTo>
                <a:cubicBezTo>
                  <a:pt x="216609" y="118328"/>
                  <a:pt x="206260" y="128202"/>
                  <a:pt x="195008" y="136954"/>
                </a:cubicBezTo>
                <a:cubicBezTo>
                  <a:pt x="189814" y="140994"/>
                  <a:pt x="183473" y="143502"/>
                  <a:pt x="178582" y="147904"/>
                </a:cubicBezTo>
                <a:cubicBezTo>
                  <a:pt x="165152" y="159991"/>
                  <a:pt x="153030" y="173457"/>
                  <a:pt x="140254" y="186233"/>
                </a:cubicBezTo>
                <a:cubicBezTo>
                  <a:pt x="126967" y="252660"/>
                  <a:pt x="148975" y="173149"/>
                  <a:pt x="107401" y="235512"/>
                </a:cubicBezTo>
                <a:cubicBezTo>
                  <a:pt x="102239" y="243255"/>
                  <a:pt x="106615" y="254850"/>
                  <a:pt x="101926" y="262889"/>
                </a:cubicBezTo>
                <a:cubicBezTo>
                  <a:pt x="93447" y="277424"/>
                  <a:pt x="78970" y="287608"/>
                  <a:pt x="69073" y="301217"/>
                </a:cubicBezTo>
                <a:cubicBezTo>
                  <a:pt x="50842" y="326284"/>
                  <a:pt x="64025" y="316787"/>
                  <a:pt x="52647" y="339545"/>
                </a:cubicBezTo>
                <a:cubicBezTo>
                  <a:pt x="49704" y="345431"/>
                  <a:pt x="45346" y="350496"/>
                  <a:pt x="41696" y="355972"/>
                </a:cubicBezTo>
                <a:cubicBezTo>
                  <a:pt x="17727" y="439864"/>
                  <a:pt x="26240" y="406847"/>
                  <a:pt x="14318" y="454530"/>
                </a:cubicBezTo>
                <a:cubicBezTo>
                  <a:pt x="7126" y="530050"/>
                  <a:pt x="-10653" y="664793"/>
                  <a:pt x="8843" y="733778"/>
                </a:cubicBezTo>
                <a:cubicBezTo>
                  <a:pt x="18770" y="768905"/>
                  <a:pt x="52646" y="792183"/>
                  <a:pt x="74548" y="821385"/>
                </a:cubicBezTo>
                <a:cubicBezTo>
                  <a:pt x="80023" y="828686"/>
                  <a:pt x="84522" y="836833"/>
                  <a:pt x="90975" y="843286"/>
                </a:cubicBezTo>
                <a:cubicBezTo>
                  <a:pt x="125629" y="877941"/>
                  <a:pt x="136219" y="891701"/>
                  <a:pt x="178582" y="919943"/>
                </a:cubicBezTo>
                <a:cubicBezTo>
                  <a:pt x="189533" y="927244"/>
                  <a:pt x="199881" y="935543"/>
                  <a:pt x="211435" y="941845"/>
                </a:cubicBezTo>
                <a:cubicBezTo>
                  <a:pt x="240098" y="957479"/>
                  <a:pt x="271046" y="968850"/>
                  <a:pt x="299042" y="985648"/>
                </a:cubicBezTo>
                <a:cubicBezTo>
                  <a:pt x="330236" y="1004365"/>
                  <a:pt x="404720" y="1051628"/>
                  <a:pt x="435928" y="1056829"/>
                </a:cubicBezTo>
                <a:lnTo>
                  <a:pt x="468781" y="1062304"/>
                </a:lnTo>
                <a:cubicBezTo>
                  <a:pt x="519545" y="1096147"/>
                  <a:pt x="510664" y="1096470"/>
                  <a:pt x="567339" y="1111583"/>
                </a:cubicBezTo>
                <a:lnTo>
                  <a:pt x="649471" y="1133485"/>
                </a:lnTo>
                <a:cubicBezTo>
                  <a:pt x="654946" y="1138961"/>
                  <a:pt x="659174" y="1146070"/>
                  <a:pt x="665897" y="1149912"/>
                </a:cubicBezTo>
                <a:cubicBezTo>
                  <a:pt x="672431" y="1153646"/>
                  <a:pt x="680812" y="1152592"/>
                  <a:pt x="687799" y="1155387"/>
                </a:cubicBezTo>
                <a:cubicBezTo>
                  <a:pt x="699167" y="1159934"/>
                  <a:pt x="709367" y="1167062"/>
                  <a:pt x="720651" y="1171813"/>
                </a:cubicBezTo>
                <a:cubicBezTo>
                  <a:pt x="744080" y="1181678"/>
                  <a:pt x="768601" y="1188867"/>
                  <a:pt x="791832" y="1199191"/>
                </a:cubicBezTo>
                <a:cubicBezTo>
                  <a:pt x="808258" y="1206491"/>
                  <a:pt x="824183" y="1215046"/>
                  <a:pt x="841111" y="1221092"/>
                </a:cubicBezTo>
                <a:cubicBezTo>
                  <a:pt x="849876" y="1224222"/>
                  <a:pt x="859510" y="1224119"/>
                  <a:pt x="868489" y="1226568"/>
                </a:cubicBezTo>
                <a:cubicBezTo>
                  <a:pt x="936658" y="1245160"/>
                  <a:pt x="866117" y="1231649"/>
                  <a:pt x="934194" y="1242994"/>
                </a:cubicBezTo>
                <a:cubicBezTo>
                  <a:pt x="950620" y="1248470"/>
                  <a:pt x="967312" y="1253205"/>
                  <a:pt x="983473" y="1259421"/>
                </a:cubicBezTo>
                <a:cubicBezTo>
                  <a:pt x="991091" y="1262351"/>
                  <a:pt x="997873" y="1267157"/>
                  <a:pt x="1005375" y="1270372"/>
                </a:cubicBezTo>
                <a:cubicBezTo>
                  <a:pt x="1020106" y="1276685"/>
                  <a:pt x="1033111" y="1278109"/>
                  <a:pt x="1049178" y="1281322"/>
                </a:cubicBezTo>
                <a:cubicBezTo>
                  <a:pt x="1058304" y="1286798"/>
                  <a:pt x="1067037" y="1292989"/>
                  <a:pt x="1076556" y="1297749"/>
                </a:cubicBezTo>
                <a:cubicBezTo>
                  <a:pt x="1081718" y="1300330"/>
                  <a:pt x="1087454" y="1301566"/>
                  <a:pt x="1092982" y="1303224"/>
                </a:cubicBezTo>
                <a:cubicBezTo>
                  <a:pt x="1105709" y="1307042"/>
                  <a:pt x="1118491" y="1310679"/>
                  <a:pt x="1131310" y="1314175"/>
                </a:cubicBezTo>
                <a:cubicBezTo>
                  <a:pt x="1233925" y="1342161"/>
                  <a:pt x="1182761" y="1325850"/>
                  <a:pt x="1246295" y="1347028"/>
                </a:cubicBezTo>
                <a:cubicBezTo>
                  <a:pt x="1282798" y="1343378"/>
                  <a:pt x="1319889" y="1343559"/>
                  <a:pt x="1355803" y="1336077"/>
                </a:cubicBezTo>
                <a:cubicBezTo>
                  <a:pt x="1364737" y="1334216"/>
                  <a:pt x="1370999" y="1325841"/>
                  <a:pt x="1377705" y="1319651"/>
                </a:cubicBezTo>
                <a:cubicBezTo>
                  <a:pt x="1394775" y="1303894"/>
                  <a:pt x="1426984" y="1270372"/>
                  <a:pt x="1426984" y="1270372"/>
                </a:cubicBezTo>
                <a:cubicBezTo>
                  <a:pt x="1430634" y="1261246"/>
                  <a:pt x="1433539" y="1251785"/>
                  <a:pt x="1437935" y="1242994"/>
                </a:cubicBezTo>
                <a:cubicBezTo>
                  <a:pt x="1453635" y="1211593"/>
                  <a:pt x="1475529" y="1183018"/>
                  <a:pt x="1487214" y="1149912"/>
                </a:cubicBezTo>
                <a:cubicBezTo>
                  <a:pt x="1497700" y="1120201"/>
                  <a:pt x="1491230" y="1085789"/>
                  <a:pt x="1503641" y="1056829"/>
                </a:cubicBezTo>
                <a:lnTo>
                  <a:pt x="1520067" y="1018501"/>
                </a:lnTo>
                <a:cubicBezTo>
                  <a:pt x="1537074" y="831430"/>
                  <a:pt x="1534952" y="915648"/>
                  <a:pt x="1520067" y="662597"/>
                </a:cubicBezTo>
                <a:cubicBezTo>
                  <a:pt x="1519203" y="647907"/>
                  <a:pt x="1517675" y="633181"/>
                  <a:pt x="1514592" y="618793"/>
                </a:cubicBezTo>
                <a:cubicBezTo>
                  <a:pt x="1508066" y="588336"/>
                  <a:pt x="1489575" y="557809"/>
                  <a:pt x="1476263" y="531186"/>
                </a:cubicBezTo>
                <a:cubicBezTo>
                  <a:pt x="1474438" y="516585"/>
                  <a:pt x="1474097" y="501720"/>
                  <a:pt x="1470788" y="487382"/>
                </a:cubicBezTo>
                <a:cubicBezTo>
                  <a:pt x="1464313" y="459325"/>
                  <a:pt x="1458431" y="460633"/>
                  <a:pt x="1443411" y="438103"/>
                </a:cubicBezTo>
                <a:cubicBezTo>
                  <a:pt x="1437508" y="429248"/>
                  <a:pt x="1432460" y="419852"/>
                  <a:pt x="1426984" y="410726"/>
                </a:cubicBezTo>
                <a:cubicBezTo>
                  <a:pt x="1416646" y="369371"/>
                  <a:pt x="1429802" y="406034"/>
                  <a:pt x="1394132" y="361447"/>
                </a:cubicBezTo>
                <a:cubicBezTo>
                  <a:pt x="1387484" y="353137"/>
                  <a:pt x="1383608" y="342925"/>
                  <a:pt x="1377705" y="334070"/>
                </a:cubicBezTo>
                <a:cubicBezTo>
                  <a:pt x="1368996" y="321007"/>
                  <a:pt x="1358239" y="309304"/>
                  <a:pt x="1350328" y="295742"/>
                </a:cubicBezTo>
                <a:cubicBezTo>
                  <a:pt x="1345376" y="287252"/>
                  <a:pt x="1345849" y="275761"/>
                  <a:pt x="1339377" y="268364"/>
                </a:cubicBezTo>
                <a:cubicBezTo>
                  <a:pt x="1332369" y="260355"/>
                  <a:pt x="1321126" y="257413"/>
                  <a:pt x="1312000" y="251938"/>
                </a:cubicBezTo>
                <a:cubicBezTo>
                  <a:pt x="1308350" y="246463"/>
                  <a:pt x="1306045" y="239795"/>
                  <a:pt x="1301049" y="235512"/>
                </a:cubicBezTo>
                <a:cubicBezTo>
                  <a:pt x="1292969" y="228586"/>
                  <a:pt x="1282697" y="224726"/>
                  <a:pt x="1273672" y="219085"/>
                </a:cubicBezTo>
                <a:cubicBezTo>
                  <a:pt x="1268091" y="215597"/>
                  <a:pt x="1262959" y="211399"/>
                  <a:pt x="1257245" y="208134"/>
                </a:cubicBezTo>
                <a:cubicBezTo>
                  <a:pt x="1250158" y="204084"/>
                  <a:pt x="1241986" y="201927"/>
                  <a:pt x="1235344" y="197183"/>
                </a:cubicBezTo>
                <a:cubicBezTo>
                  <a:pt x="1215237" y="182821"/>
                  <a:pt x="1221844" y="175366"/>
                  <a:pt x="1197015" y="164331"/>
                </a:cubicBezTo>
                <a:cubicBezTo>
                  <a:pt x="1188511" y="160551"/>
                  <a:pt x="1178764" y="160680"/>
                  <a:pt x="1169638" y="158855"/>
                </a:cubicBezTo>
                <a:cubicBezTo>
                  <a:pt x="1162337" y="153380"/>
                  <a:pt x="1156044" y="146205"/>
                  <a:pt x="1147736" y="142429"/>
                </a:cubicBezTo>
                <a:cubicBezTo>
                  <a:pt x="1139775" y="138810"/>
                  <a:pt x="1101002" y="129377"/>
                  <a:pt x="1087506" y="126003"/>
                </a:cubicBezTo>
                <a:cubicBezTo>
                  <a:pt x="1063489" y="112660"/>
                  <a:pt x="1034338" y="92502"/>
                  <a:pt x="1005375" y="87675"/>
                </a:cubicBezTo>
                <a:cubicBezTo>
                  <a:pt x="983696" y="84062"/>
                  <a:pt x="961571" y="84024"/>
                  <a:pt x="939669" y="82199"/>
                </a:cubicBezTo>
                <a:lnTo>
                  <a:pt x="830160" y="54822"/>
                </a:lnTo>
                <a:cubicBezTo>
                  <a:pt x="822860" y="52997"/>
                  <a:pt x="815246" y="52141"/>
                  <a:pt x="808259" y="49346"/>
                </a:cubicBezTo>
                <a:cubicBezTo>
                  <a:pt x="799133" y="45696"/>
                  <a:pt x="790295" y="41219"/>
                  <a:pt x="780881" y="38395"/>
                </a:cubicBezTo>
                <a:cubicBezTo>
                  <a:pt x="771967" y="35721"/>
                  <a:pt x="762533" y="35177"/>
                  <a:pt x="753504" y="32920"/>
                </a:cubicBezTo>
                <a:cubicBezTo>
                  <a:pt x="747905" y="31520"/>
                  <a:pt x="742553" y="29270"/>
                  <a:pt x="737078" y="27445"/>
                </a:cubicBezTo>
                <a:cubicBezTo>
                  <a:pt x="713806" y="11931"/>
                  <a:pt x="725834" y="16938"/>
                  <a:pt x="693274" y="11018"/>
                </a:cubicBezTo>
                <a:cubicBezTo>
                  <a:pt x="682351" y="9032"/>
                  <a:pt x="671344" y="7529"/>
                  <a:pt x="660421" y="5543"/>
                </a:cubicBezTo>
                <a:cubicBezTo>
                  <a:pt x="651265" y="3878"/>
                  <a:pt x="642349" y="253"/>
                  <a:pt x="633044" y="67"/>
                </a:cubicBezTo>
                <a:cubicBezTo>
                  <a:pt x="550929" y="-1575"/>
                  <a:pt x="441403" y="27444"/>
                  <a:pt x="403075" y="3292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8914031" y="3991602"/>
            <a:ext cx="1867128" cy="1303157"/>
          </a:xfrm>
          <a:custGeom>
            <a:avLst/>
            <a:gdLst>
              <a:gd name="connsiteX0" fmla="*/ 1286731 w 1867128"/>
              <a:gd name="connsiteY0" fmla="*/ 38329 h 1303157"/>
              <a:gd name="connsiteX1" fmla="*/ 1286731 w 1867128"/>
              <a:gd name="connsiteY1" fmla="*/ 38329 h 1303157"/>
              <a:gd name="connsiteX2" fmla="*/ 1204599 w 1867128"/>
              <a:gd name="connsiteY2" fmla="*/ 21902 h 1303157"/>
              <a:gd name="connsiteX3" fmla="*/ 1084139 w 1867128"/>
              <a:gd name="connsiteY3" fmla="*/ 0 h 1303157"/>
              <a:gd name="connsiteX4" fmla="*/ 826793 w 1867128"/>
              <a:gd name="connsiteY4" fmla="*/ 5476 h 1303157"/>
              <a:gd name="connsiteX5" fmla="*/ 772038 w 1867128"/>
              <a:gd name="connsiteY5" fmla="*/ 21902 h 1303157"/>
              <a:gd name="connsiteX6" fmla="*/ 744661 w 1867128"/>
              <a:gd name="connsiteY6" fmla="*/ 38329 h 1303157"/>
              <a:gd name="connsiteX7" fmla="*/ 689907 w 1867128"/>
              <a:gd name="connsiteY7" fmla="*/ 54755 h 1303157"/>
              <a:gd name="connsiteX8" fmla="*/ 624201 w 1867128"/>
              <a:gd name="connsiteY8" fmla="*/ 76657 h 1303157"/>
              <a:gd name="connsiteX9" fmla="*/ 553020 w 1867128"/>
              <a:gd name="connsiteY9" fmla="*/ 104034 h 1303157"/>
              <a:gd name="connsiteX10" fmla="*/ 520168 w 1867128"/>
              <a:gd name="connsiteY10" fmla="*/ 131411 h 1303157"/>
              <a:gd name="connsiteX11" fmla="*/ 492791 w 1867128"/>
              <a:gd name="connsiteY11" fmla="*/ 136887 h 1303157"/>
              <a:gd name="connsiteX12" fmla="*/ 459938 w 1867128"/>
              <a:gd name="connsiteY12" fmla="*/ 147838 h 1303157"/>
              <a:gd name="connsiteX13" fmla="*/ 432561 w 1867128"/>
              <a:gd name="connsiteY13" fmla="*/ 169739 h 1303157"/>
              <a:gd name="connsiteX14" fmla="*/ 377806 w 1867128"/>
              <a:gd name="connsiteY14" fmla="*/ 229969 h 1303157"/>
              <a:gd name="connsiteX15" fmla="*/ 312101 w 1867128"/>
              <a:gd name="connsiteY15" fmla="*/ 273773 h 1303157"/>
              <a:gd name="connsiteX16" fmla="*/ 295674 w 1867128"/>
              <a:gd name="connsiteY16" fmla="*/ 301150 h 1303157"/>
              <a:gd name="connsiteX17" fmla="*/ 279248 w 1867128"/>
              <a:gd name="connsiteY17" fmla="*/ 334003 h 1303157"/>
              <a:gd name="connsiteX18" fmla="*/ 262822 w 1867128"/>
              <a:gd name="connsiteY18" fmla="*/ 350429 h 1303157"/>
              <a:gd name="connsiteX19" fmla="*/ 246395 w 1867128"/>
              <a:gd name="connsiteY19" fmla="*/ 383282 h 1303157"/>
              <a:gd name="connsiteX20" fmla="*/ 213543 w 1867128"/>
              <a:gd name="connsiteY20" fmla="*/ 432561 h 1303157"/>
              <a:gd name="connsiteX21" fmla="*/ 197116 w 1867128"/>
              <a:gd name="connsiteY21" fmla="*/ 459938 h 1303157"/>
              <a:gd name="connsiteX22" fmla="*/ 169739 w 1867128"/>
              <a:gd name="connsiteY22" fmla="*/ 498266 h 1303157"/>
              <a:gd name="connsiteX23" fmla="*/ 153313 w 1867128"/>
              <a:gd name="connsiteY23" fmla="*/ 542070 h 1303157"/>
              <a:gd name="connsiteX24" fmla="*/ 131411 w 1867128"/>
              <a:gd name="connsiteY24" fmla="*/ 569447 h 1303157"/>
              <a:gd name="connsiteX25" fmla="*/ 98558 w 1867128"/>
              <a:gd name="connsiteY25" fmla="*/ 618726 h 1303157"/>
              <a:gd name="connsiteX26" fmla="*/ 54755 w 1867128"/>
              <a:gd name="connsiteY26" fmla="*/ 722760 h 1303157"/>
              <a:gd name="connsiteX27" fmla="*/ 49279 w 1867128"/>
              <a:gd name="connsiteY27" fmla="*/ 750137 h 1303157"/>
              <a:gd name="connsiteX28" fmla="*/ 38328 w 1867128"/>
              <a:gd name="connsiteY28" fmla="*/ 772039 h 1303157"/>
              <a:gd name="connsiteX29" fmla="*/ 32853 w 1867128"/>
              <a:gd name="connsiteY29" fmla="*/ 821318 h 1303157"/>
              <a:gd name="connsiteX30" fmla="*/ 16426 w 1867128"/>
              <a:gd name="connsiteY30" fmla="*/ 870597 h 1303157"/>
              <a:gd name="connsiteX31" fmla="*/ 0 w 1867128"/>
              <a:gd name="connsiteY31" fmla="*/ 941778 h 1303157"/>
              <a:gd name="connsiteX32" fmla="*/ 10951 w 1867128"/>
              <a:gd name="connsiteY32" fmla="*/ 1045811 h 1303157"/>
              <a:gd name="connsiteX33" fmla="*/ 16426 w 1867128"/>
              <a:gd name="connsiteY33" fmla="*/ 1062238 h 1303157"/>
              <a:gd name="connsiteX34" fmla="*/ 93083 w 1867128"/>
              <a:gd name="connsiteY34" fmla="*/ 1133418 h 1303157"/>
              <a:gd name="connsiteX35" fmla="*/ 125935 w 1867128"/>
              <a:gd name="connsiteY35" fmla="*/ 1155320 h 1303157"/>
              <a:gd name="connsiteX36" fmla="*/ 240920 w 1867128"/>
              <a:gd name="connsiteY36" fmla="*/ 1199124 h 1303157"/>
              <a:gd name="connsiteX37" fmla="*/ 262822 w 1867128"/>
              <a:gd name="connsiteY37" fmla="*/ 1215550 h 1303157"/>
              <a:gd name="connsiteX38" fmla="*/ 295674 w 1867128"/>
              <a:gd name="connsiteY38" fmla="*/ 1221026 h 1303157"/>
              <a:gd name="connsiteX39" fmla="*/ 344953 w 1867128"/>
              <a:gd name="connsiteY39" fmla="*/ 1237452 h 1303157"/>
              <a:gd name="connsiteX40" fmla="*/ 394232 w 1867128"/>
              <a:gd name="connsiteY40" fmla="*/ 1253878 h 1303157"/>
              <a:gd name="connsiteX41" fmla="*/ 427085 w 1867128"/>
              <a:gd name="connsiteY41" fmla="*/ 1264829 h 1303157"/>
              <a:gd name="connsiteX42" fmla="*/ 520168 w 1867128"/>
              <a:gd name="connsiteY42" fmla="*/ 1275780 h 1303157"/>
              <a:gd name="connsiteX43" fmla="*/ 580398 w 1867128"/>
              <a:gd name="connsiteY43" fmla="*/ 1286731 h 1303157"/>
              <a:gd name="connsiteX44" fmla="*/ 717284 w 1867128"/>
              <a:gd name="connsiteY44" fmla="*/ 1303157 h 1303157"/>
              <a:gd name="connsiteX45" fmla="*/ 974630 w 1867128"/>
              <a:gd name="connsiteY45" fmla="*/ 1297682 h 1303157"/>
              <a:gd name="connsiteX46" fmla="*/ 1023909 w 1867128"/>
              <a:gd name="connsiteY46" fmla="*/ 1264829 h 1303157"/>
              <a:gd name="connsiteX47" fmla="*/ 1122467 w 1867128"/>
              <a:gd name="connsiteY47" fmla="*/ 1226501 h 1303157"/>
              <a:gd name="connsiteX48" fmla="*/ 1215550 w 1867128"/>
              <a:gd name="connsiteY48" fmla="*/ 1199124 h 1303157"/>
              <a:gd name="connsiteX49" fmla="*/ 1264829 w 1867128"/>
              <a:gd name="connsiteY49" fmla="*/ 1182697 h 1303157"/>
              <a:gd name="connsiteX50" fmla="*/ 1341485 w 1867128"/>
              <a:gd name="connsiteY50" fmla="*/ 1166271 h 1303157"/>
              <a:gd name="connsiteX51" fmla="*/ 1396240 w 1867128"/>
              <a:gd name="connsiteY51" fmla="*/ 1149845 h 1303157"/>
              <a:gd name="connsiteX52" fmla="*/ 1418141 w 1867128"/>
              <a:gd name="connsiteY52" fmla="*/ 1138894 h 1303157"/>
              <a:gd name="connsiteX53" fmla="*/ 1445519 w 1867128"/>
              <a:gd name="connsiteY53" fmla="*/ 1133418 h 1303157"/>
              <a:gd name="connsiteX54" fmla="*/ 1467420 w 1867128"/>
              <a:gd name="connsiteY54" fmla="*/ 1127943 h 1303157"/>
              <a:gd name="connsiteX55" fmla="*/ 1483847 w 1867128"/>
              <a:gd name="connsiteY55" fmla="*/ 1111517 h 1303157"/>
              <a:gd name="connsiteX56" fmla="*/ 1538601 w 1867128"/>
              <a:gd name="connsiteY56" fmla="*/ 1073188 h 1303157"/>
              <a:gd name="connsiteX57" fmla="*/ 1549552 w 1867128"/>
              <a:gd name="connsiteY57" fmla="*/ 1056762 h 1303157"/>
              <a:gd name="connsiteX58" fmla="*/ 1571454 w 1867128"/>
              <a:gd name="connsiteY58" fmla="*/ 1045811 h 1303157"/>
              <a:gd name="connsiteX59" fmla="*/ 1598831 w 1867128"/>
              <a:gd name="connsiteY59" fmla="*/ 1018434 h 1303157"/>
              <a:gd name="connsiteX60" fmla="*/ 1615258 w 1867128"/>
              <a:gd name="connsiteY60" fmla="*/ 996532 h 1303157"/>
              <a:gd name="connsiteX61" fmla="*/ 1648110 w 1867128"/>
              <a:gd name="connsiteY61" fmla="*/ 974630 h 1303157"/>
              <a:gd name="connsiteX62" fmla="*/ 1691914 w 1867128"/>
              <a:gd name="connsiteY62" fmla="*/ 919876 h 1303157"/>
              <a:gd name="connsiteX63" fmla="*/ 1708340 w 1867128"/>
              <a:gd name="connsiteY63" fmla="*/ 903449 h 1303157"/>
              <a:gd name="connsiteX64" fmla="*/ 1730242 w 1867128"/>
              <a:gd name="connsiteY64" fmla="*/ 859646 h 1303157"/>
              <a:gd name="connsiteX65" fmla="*/ 1746668 w 1867128"/>
              <a:gd name="connsiteY65" fmla="*/ 826793 h 1303157"/>
              <a:gd name="connsiteX66" fmla="*/ 1763095 w 1867128"/>
              <a:gd name="connsiteY66" fmla="*/ 799416 h 1303157"/>
              <a:gd name="connsiteX67" fmla="*/ 1779521 w 1867128"/>
              <a:gd name="connsiteY67" fmla="*/ 766563 h 1303157"/>
              <a:gd name="connsiteX68" fmla="*/ 1795947 w 1867128"/>
              <a:gd name="connsiteY68" fmla="*/ 739186 h 1303157"/>
              <a:gd name="connsiteX69" fmla="*/ 1812374 w 1867128"/>
              <a:gd name="connsiteY69" fmla="*/ 684432 h 1303157"/>
              <a:gd name="connsiteX70" fmla="*/ 1839751 w 1867128"/>
              <a:gd name="connsiteY70" fmla="*/ 651579 h 1303157"/>
              <a:gd name="connsiteX71" fmla="*/ 1856177 w 1867128"/>
              <a:gd name="connsiteY71" fmla="*/ 558496 h 1303157"/>
              <a:gd name="connsiteX72" fmla="*/ 1867128 w 1867128"/>
              <a:gd name="connsiteY72" fmla="*/ 498266 h 1303157"/>
              <a:gd name="connsiteX73" fmla="*/ 1861653 w 1867128"/>
              <a:gd name="connsiteY73" fmla="*/ 416135 h 1303157"/>
              <a:gd name="connsiteX74" fmla="*/ 1856177 w 1867128"/>
              <a:gd name="connsiteY74" fmla="*/ 383282 h 1303157"/>
              <a:gd name="connsiteX75" fmla="*/ 1823325 w 1867128"/>
              <a:gd name="connsiteY75" fmla="*/ 339478 h 1303157"/>
              <a:gd name="connsiteX76" fmla="*/ 1806898 w 1867128"/>
              <a:gd name="connsiteY76" fmla="*/ 295675 h 1303157"/>
              <a:gd name="connsiteX77" fmla="*/ 1790472 w 1867128"/>
              <a:gd name="connsiteY77" fmla="*/ 279248 h 1303157"/>
              <a:gd name="connsiteX78" fmla="*/ 1724767 w 1867128"/>
              <a:gd name="connsiteY78" fmla="*/ 213543 h 1303157"/>
              <a:gd name="connsiteX79" fmla="*/ 1680963 w 1867128"/>
              <a:gd name="connsiteY79" fmla="*/ 202592 h 1303157"/>
              <a:gd name="connsiteX80" fmla="*/ 1648110 w 1867128"/>
              <a:gd name="connsiteY80" fmla="*/ 180690 h 1303157"/>
              <a:gd name="connsiteX81" fmla="*/ 1631684 w 1867128"/>
              <a:gd name="connsiteY81" fmla="*/ 169739 h 1303157"/>
              <a:gd name="connsiteX82" fmla="*/ 1615258 w 1867128"/>
              <a:gd name="connsiteY82" fmla="*/ 153313 h 1303157"/>
              <a:gd name="connsiteX83" fmla="*/ 1582405 w 1867128"/>
              <a:gd name="connsiteY83" fmla="*/ 142362 h 1303157"/>
              <a:gd name="connsiteX84" fmla="*/ 1560503 w 1867128"/>
              <a:gd name="connsiteY84" fmla="*/ 120460 h 1303157"/>
              <a:gd name="connsiteX85" fmla="*/ 1538601 w 1867128"/>
              <a:gd name="connsiteY85" fmla="*/ 114985 h 1303157"/>
              <a:gd name="connsiteX86" fmla="*/ 1467420 w 1867128"/>
              <a:gd name="connsiteY86" fmla="*/ 104034 h 1303157"/>
              <a:gd name="connsiteX87" fmla="*/ 1434568 w 1867128"/>
              <a:gd name="connsiteY87" fmla="*/ 82132 h 1303157"/>
              <a:gd name="connsiteX88" fmla="*/ 1407191 w 1867128"/>
              <a:gd name="connsiteY88" fmla="*/ 76657 h 1303157"/>
              <a:gd name="connsiteX89" fmla="*/ 1308632 w 1867128"/>
              <a:gd name="connsiteY89" fmla="*/ 65706 h 1303157"/>
              <a:gd name="connsiteX90" fmla="*/ 1286731 w 1867128"/>
              <a:gd name="connsiteY90" fmla="*/ 38329 h 130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867128" h="1303157">
                <a:moveTo>
                  <a:pt x="1286731" y="38329"/>
                </a:moveTo>
                <a:lnTo>
                  <a:pt x="1286731" y="38329"/>
                </a:lnTo>
                <a:cubicBezTo>
                  <a:pt x="1145795" y="22668"/>
                  <a:pt x="1309135" y="44303"/>
                  <a:pt x="1204599" y="21902"/>
                </a:cubicBezTo>
                <a:cubicBezTo>
                  <a:pt x="1164693" y="13351"/>
                  <a:pt x="1124292" y="7301"/>
                  <a:pt x="1084139" y="0"/>
                </a:cubicBezTo>
                <a:lnTo>
                  <a:pt x="826793" y="5476"/>
                </a:lnTo>
                <a:cubicBezTo>
                  <a:pt x="818098" y="5817"/>
                  <a:pt x="774593" y="20741"/>
                  <a:pt x="772038" y="21902"/>
                </a:cubicBezTo>
                <a:cubicBezTo>
                  <a:pt x="762350" y="26306"/>
                  <a:pt x="754542" y="34376"/>
                  <a:pt x="744661" y="38329"/>
                </a:cubicBezTo>
                <a:cubicBezTo>
                  <a:pt x="726969" y="45406"/>
                  <a:pt x="708065" y="48977"/>
                  <a:pt x="689907" y="54755"/>
                </a:cubicBezTo>
                <a:cubicBezTo>
                  <a:pt x="667907" y="61755"/>
                  <a:pt x="645718" y="68289"/>
                  <a:pt x="624201" y="76657"/>
                </a:cubicBezTo>
                <a:cubicBezTo>
                  <a:pt x="531287" y="112790"/>
                  <a:pt x="655408" y="74781"/>
                  <a:pt x="553020" y="104034"/>
                </a:cubicBezTo>
                <a:cubicBezTo>
                  <a:pt x="542069" y="113160"/>
                  <a:pt x="532682" y="124585"/>
                  <a:pt x="520168" y="131411"/>
                </a:cubicBezTo>
                <a:cubicBezTo>
                  <a:pt x="511998" y="135867"/>
                  <a:pt x="501769" y="134438"/>
                  <a:pt x="492791" y="136887"/>
                </a:cubicBezTo>
                <a:cubicBezTo>
                  <a:pt x="481654" y="139924"/>
                  <a:pt x="470889" y="144188"/>
                  <a:pt x="459938" y="147838"/>
                </a:cubicBezTo>
                <a:cubicBezTo>
                  <a:pt x="450812" y="155138"/>
                  <a:pt x="440825" y="161475"/>
                  <a:pt x="432561" y="169739"/>
                </a:cubicBezTo>
                <a:cubicBezTo>
                  <a:pt x="404376" y="197924"/>
                  <a:pt x="414429" y="203809"/>
                  <a:pt x="377806" y="229969"/>
                </a:cubicBezTo>
                <a:cubicBezTo>
                  <a:pt x="330818" y="263533"/>
                  <a:pt x="352941" y="249269"/>
                  <a:pt x="312101" y="273773"/>
                </a:cubicBezTo>
                <a:cubicBezTo>
                  <a:pt x="306625" y="282899"/>
                  <a:pt x="300770" y="291807"/>
                  <a:pt x="295674" y="301150"/>
                </a:cubicBezTo>
                <a:cubicBezTo>
                  <a:pt x="289811" y="311899"/>
                  <a:pt x="286039" y="323816"/>
                  <a:pt x="279248" y="334003"/>
                </a:cubicBezTo>
                <a:cubicBezTo>
                  <a:pt x="274953" y="340446"/>
                  <a:pt x="267117" y="343986"/>
                  <a:pt x="262822" y="350429"/>
                </a:cubicBezTo>
                <a:cubicBezTo>
                  <a:pt x="256030" y="360616"/>
                  <a:pt x="251871" y="372331"/>
                  <a:pt x="246395" y="383282"/>
                </a:cubicBezTo>
                <a:cubicBezTo>
                  <a:pt x="236315" y="433687"/>
                  <a:pt x="251092" y="390319"/>
                  <a:pt x="213543" y="432561"/>
                </a:cubicBezTo>
                <a:cubicBezTo>
                  <a:pt x="206473" y="440515"/>
                  <a:pt x="203019" y="451083"/>
                  <a:pt x="197116" y="459938"/>
                </a:cubicBezTo>
                <a:cubicBezTo>
                  <a:pt x="188407" y="473001"/>
                  <a:pt x="177127" y="484413"/>
                  <a:pt x="169739" y="498266"/>
                </a:cubicBezTo>
                <a:cubicBezTo>
                  <a:pt x="162401" y="512026"/>
                  <a:pt x="160706" y="528340"/>
                  <a:pt x="153313" y="542070"/>
                </a:cubicBezTo>
                <a:cubicBezTo>
                  <a:pt x="147772" y="552360"/>
                  <a:pt x="137894" y="559723"/>
                  <a:pt x="131411" y="569447"/>
                </a:cubicBezTo>
                <a:cubicBezTo>
                  <a:pt x="82879" y="642245"/>
                  <a:pt x="171884" y="527071"/>
                  <a:pt x="98558" y="618726"/>
                </a:cubicBezTo>
                <a:cubicBezTo>
                  <a:pt x="68295" y="709515"/>
                  <a:pt x="88496" y="677771"/>
                  <a:pt x="54755" y="722760"/>
                </a:cubicBezTo>
                <a:cubicBezTo>
                  <a:pt x="52930" y="731886"/>
                  <a:pt x="52222" y="741308"/>
                  <a:pt x="49279" y="750137"/>
                </a:cubicBezTo>
                <a:cubicBezTo>
                  <a:pt x="46698" y="757880"/>
                  <a:pt x="40163" y="764086"/>
                  <a:pt x="38328" y="772039"/>
                </a:cubicBezTo>
                <a:cubicBezTo>
                  <a:pt x="34612" y="788143"/>
                  <a:pt x="36438" y="805184"/>
                  <a:pt x="32853" y="821318"/>
                </a:cubicBezTo>
                <a:cubicBezTo>
                  <a:pt x="29097" y="838221"/>
                  <a:pt x="21591" y="854070"/>
                  <a:pt x="16426" y="870597"/>
                </a:cubicBezTo>
                <a:cubicBezTo>
                  <a:pt x="3928" y="910592"/>
                  <a:pt x="6406" y="903346"/>
                  <a:pt x="0" y="941778"/>
                </a:cubicBezTo>
                <a:cubicBezTo>
                  <a:pt x="3650" y="976456"/>
                  <a:pt x="6240" y="1011261"/>
                  <a:pt x="10951" y="1045811"/>
                </a:cubicBezTo>
                <a:cubicBezTo>
                  <a:pt x="11731" y="1051530"/>
                  <a:pt x="13623" y="1057193"/>
                  <a:pt x="16426" y="1062238"/>
                </a:cubicBezTo>
                <a:cubicBezTo>
                  <a:pt x="41011" y="1106492"/>
                  <a:pt x="43924" y="1099621"/>
                  <a:pt x="93083" y="1133418"/>
                </a:cubicBezTo>
                <a:cubicBezTo>
                  <a:pt x="103928" y="1140874"/>
                  <a:pt x="113838" y="1150136"/>
                  <a:pt x="125935" y="1155320"/>
                </a:cubicBezTo>
                <a:cubicBezTo>
                  <a:pt x="214805" y="1193407"/>
                  <a:pt x="175862" y="1180536"/>
                  <a:pt x="240920" y="1199124"/>
                </a:cubicBezTo>
                <a:cubicBezTo>
                  <a:pt x="248221" y="1204599"/>
                  <a:pt x="254349" y="1212161"/>
                  <a:pt x="262822" y="1215550"/>
                </a:cubicBezTo>
                <a:cubicBezTo>
                  <a:pt x="273130" y="1219673"/>
                  <a:pt x="284947" y="1218165"/>
                  <a:pt x="295674" y="1221026"/>
                </a:cubicBezTo>
                <a:cubicBezTo>
                  <a:pt x="312404" y="1225487"/>
                  <a:pt x="328527" y="1231977"/>
                  <a:pt x="344953" y="1237452"/>
                </a:cubicBezTo>
                <a:lnTo>
                  <a:pt x="394232" y="1253878"/>
                </a:lnTo>
                <a:cubicBezTo>
                  <a:pt x="405183" y="1257528"/>
                  <a:pt x="415621" y="1263480"/>
                  <a:pt x="427085" y="1264829"/>
                </a:cubicBezTo>
                <a:cubicBezTo>
                  <a:pt x="458113" y="1268479"/>
                  <a:pt x="489240" y="1271362"/>
                  <a:pt x="520168" y="1275780"/>
                </a:cubicBezTo>
                <a:cubicBezTo>
                  <a:pt x="540369" y="1278666"/>
                  <a:pt x="560186" y="1283924"/>
                  <a:pt x="580398" y="1286731"/>
                </a:cubicBezTo>
                <a:cubicBezTo>
                  <a:pt x="625917" y="1293053"/>
                  <a:pt x="671655" y="1297682"/>
                  <a:pt x="717284" y="1303157"/>
                </a:cubicBezTo>
                <a:lnTo>
                  <a:pt x="974630" y="1297682"/>
                </a:lnTo>
                <a:cubicBezTo>
                  <a:pt x="986335" y="1296578"/>
                  <a:pt x="1009844" y="1270857"/>
                  <a:pt x="1023909" y="1264829"/>
                </a:cubicBezTo>
                <a:cubicBezTo>
                  <a:pt x="1083185" y="1239425"/>
                  <a:pt x="1080172" y="1235899"/>
                  <a:pt x="1122467" y="1226501"/>
                </a:cubicBezTo>
                <a:cubicBezTo>
                  <a:pt x="1158457" y="1218504"/>
                  <a:pt x="1175809" y="1218994"/>
                  <a:pt x="1215550" y="1199124"/>
                </a:cubicBezTo>
                <a:cubicBezTo>
                  <a:pt x="1246902" y="1183448"/>
                  <a:pt x="1228164" y="1190416"/>
                  <a:pt x="1264829" y="1182697"/>
                </a:cubicBezTo>
                <a:lnTo>
                  <a:pt x="1341485" y="1166271"/>
                </a:lnTo>
                <a:cubicBezTo>
                  <a:pt x="1393367" y="1140330"/>
                  <a:pt x="1328064" y="1170297"/>
                  <a:pt x="1396240" y="1149845"/>
                </a:cubicBezTo>
                <a:cubicBezTo>
                  <a:pt x="1404058" y="1147500"/>
                  <a:pt x="1410398" y="1141475"/>
                  <a:pt x="1418141" y="1138894"/>
                </a:cubicBezTo>
                <a:cubicBezTo>
                  <a:pt x="1426970" y="1135951"/>
                  <a:pt x="1436434" y="1135437"/>
                  <a:pt x="1445519" y="1133418"/>
                </a:cubicBezTo>
                <a:cubicBezTo>
                  <a:pt x="1452865" y="1131786"/>
                  <a:pt x="1460120" y="1129768"/>
                  <a:pt x="1467420" y="1127943"/>
                </a:cubicBezTo>
                <a:cubicBezTo>
                  <a:pt x="1472896" y="1122468"/>
                  <a:pt x="1477652" y="1116163"/>
                  <a:pt x="1483847" y="1111517"/>
                </a:cubicBezTo>
                <a:cubicBezTo>
                  <a:pt x="1517683" y="1086140"/>
                  <a:pt x="1506826" y="1104963"/>
                  <a:pt x="1538601" y="1073188"/>
                </a:cubicBezTo>
                <a:cubicBezTo>
                  <a:pt x="1543254" y="1068535"/>
                  <a:pt x="1544497" y="1060975"/>
                  <a:pt x="1549552" y="1056762"/>
                </a:cubicBezTo>
                <a:cubicBezTo>
                  <a:pt x="1555823" y="1051537"/>
                  <a:pt x="1565011" y="1050822"/>
                  <a:pt x="1571454" y="1045811"/>
                </a:cubicBezTo>
                <a:cubicBezTo>
                  <a:pt x="1581641" y="1037888"/>
                  <a:pt x="1590257" y="1028080"/>
                  <a:pt x="1598831" y="1018434"/>
                </a:cubicBezTo>
                <a:cubicBezTo>
                  <a:pt x="1604894" y="1011613"/>
                  <a:pt x="1608437" y="1002595"/>
                  <a:pt x="1615258" y="996532"/>
                </a:cubicBezTo>
                <a:cubicBezTo>
                  <a:pt x="1625095" y="987788"/>
                  <a:pt x="1638803" y="983936"/>
                  <a:pt x="1648110" y="974630"/>
                </a:cubicBezTo>
                <a:cubicBezTo>
                  <a:pt x="1685068" y="937674"/>
                  <a:pt x="1640919" y="983621"/>
                  <a:pt x="1691914" y="919876"/>
                </a:cubicBezTo>
                <a:cubicBezTo>
                  <a:pt x="1696751" y="913829"/>
                  <a:pt x="1703694" y="909644"/>
                  <a:pt x="1708340" y="903449"/>
                </a:cubicBezTo>
                <a:cubicBezTo>
                  <a:pt x="1734023" y="869204"/>
                  <a:pt x="1717992" y="887209"/>
                  <a:pt x="1730242" y="859646"/>
                </a:cubicBezTo>
                <a:cubicBezTo>
                  <a:pt x="1735214" y="848458"/>
                  <a:pt x="1740805" y="837542"/>
                  <a:pt x="1746668" y="826793"/>
                </a:cubicBezTo>
                <a:cubicBezTo>
                  <a:pt x="1751764" y="817450"/>
                  <a:pt x="1757999" y="808759"/>
                  <a:pt x="1763095" y="799416"/>
                </a:cubicBezTo>
                <a:cubicBezTo>
                  <a:pt x="1768958" y="788667"/>
                  <a:pt x="1773658" y="777312"/>
                  <a:pt x="1779521" y="766563"/>
                </a:cubicBezTo>
                <a:cubicBezTo>
                  <a:pt x="1784617" y="757220"/>
                  <a:pt x="1791188" y="748705"/>
                  <a:pt x="1795947" y="739186"/>
                </a:cubicBezTo>
                <a:cubicBezTo>
                  <a:pt x="1810732" y="709616"/>
                  <a:pt x="1788080" y="729549"/>
                  <a:pt x="1812374" y="684432"/>
                </a:cubicBezTo>
                <a:cubicBezTo>
                  <a:pt x="1819132" y="671881"/>
                  <a:pt x="1830625" y="662530"/>
                  <a:pt x="1839751" y="651579"/>
                </a:cubicBezTo>
                <a:cubicBezTo>
                  <a:pt x="1853185" y="611272"/>
                  <a:pt x="1845314" y="638152"/>
                  <a:pt x="1856177" y="558496"/>
                </a:cubicBezTo>
                <a:cubicBezTo>
                  <a:pt x="1863321" y="506110"/>
                  <a:pt x="1856627" y="529773"/>
                  <a:pt x="1867128" y="498266"/>
                </a:cubicBezTo>
                <a:cubicBezTo>
                  <a:pt x="1865303" y="470889"/>
                  <a:pt x="1864254" y="443449"/>
                  <a:pt x="1861653" y="416135"/>
                </a:cubicBezTo>
                <a:cubicBezTo>
                  <a:pt x="1860600" y="405083"/>
                  <a:pt x="1861142" y="393212"/>
                  <a:pt x="1856177" y="383282"/>
                </a:cubicBezTo>
                <a:cubicBezTo>
                  <a:pt x="1848015" y="366957"/>
                  <a:pt x="1823325" y="339478"/>
                  <a:pt x="1823325" y="339478"/>
                </a:cubicBezTo>
                <a:cubicBezTo>
                  <a:pt x="1818915" y="321841"/>
                  <a:pt x="1817911" y="311093"/>
                  <a:pt x="1806898" y="295675"/>
                </a:cubicBezTo>
                <a:cubicBezTo>
                  <a:pt x="1802397" y="289374"/>
                  <a:pt x="1795375" y="285241"/>
                  <a:pt x="1790472" y="279248"/>
                </a:cubicBezTo>
                <a:cubicBezTo>
                  <a:pt x="1775707" y="261202"/>
                  <a:pt x="1754067" y="219403"/>
                  <a:pt x="1724767" y="213543"/>
                </a:cubicBezTo>
                <a:cubicBezTo>
                  <a:pt x="1691730" y="206935"/>
                  <a:pt x="1706218" y="211010"/>
                  <a:pt x="1680963" y="202592"/>
                </a:cubicBezTo>
                <a:lnTo>
                  <a:pt x="1648110" y="180690"/>
                </a:lnTo>
                <a:cubicBezTo>
                  <a:pt x="1642635" y="177040"/>
                  <a:pt x="1636337" y="174392"/>
                  <a:pt x="1631684" y="169739"/>
                </a:cubicBezTo>
                <a:cubicBezTo>
                  <a:pt x="1626209" y="164264"/>
                  <a:pt x="1622027" y="157073"/>
                  <a:pt x="1615258" y="153313"/>
                </a:cubicBezTo>
                <a:cubicBezTo>
                  <a:pt x="1605167" y="147707"/>
                  <a:pt x="1582405" y="142362"/>
                  <a:pt x="1582405" y="142362"/>
                </a:cubicBezTo>
                <a:cubicBezTo>
                  <a:pt x="1575104" y="135061"/>
                  <a:pt x="1569258" y="125932"/>
                  <a:pt x="1560503" y="120460"/>
                </a:cubicBezTo>
                <a:cubicBezTo>
                  <a:pt x="1554122" y="116472"/>
                  <a:pt x="1545837" y="117052"/>
                  <a:pt x="1538601" y="114985"/>
                </a:cubicBezTo>
                <a:cubicBezTo>
                  <a:pt x="1496094" y="102840"/>
                  <a:pt x="1555503" y="112842"/>
                  <a:pt x="1467420" y="104034"/>
                </a:cubicBezTo>
                <a:cubicBezTo>
                  <a:pt x="1389162" y="84467"/>
                  <a:pt x="1493394" y="115746"/>
                  <a:pt x="1434568" y="82132"/>
                </a:cubicBezTo>
                <a:cubicBezTo>
                  <a:pt x="1426488" y="77515"/>
                  <a:pt x="1416389" y="78072"/>
                  <a:pt x="1407191" y="76657"/>
                </a:cubicBezTo>
                <a:cubicBezTo>
                  <a:pt x="1378385" y="72225"/>
                  <a:pt x="1336646" y="68507"/>
                  <a:pt x="1308632" y="65706"/>
                </a:cubicBezTo>
                <a:lnTo>
                  <a:pt x="1286731" y="38329"/>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a:stCxn id="23" idx="3"/>
            <a:endCxn id="35" idx="15"/>
          </p:cNvCxnSpPr>
          <p:nvPr/>
        </p:nvCxnSpPr>
        <p:spPr>
          <a:xfrm>
            <a:off x="1105787" y="3989639"/>
            <a:ext cx="432456" cy="94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4" idx="3"/>
            <a:endCxn id="35" idx="30"/>
          </p:cNvCxnSpPr>
          <p:nvPr/>
        </p:nvCxnSpPr>
        <p:spPr>
          <a:xfrm flipV="1">
            <a:off x="1839115" y="4765683"/>
            <a:ext cx="525921" cy="7858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8" idx="2"/>
            <a:endCxn id="35" idx="66"/>
          </p:cNvCxnSpPr>
          <p:nvPr/>
        </p:nvCxnSpPr>
        <p:spPr>
          <a:xfrm>
            <a:off x="2421974" y="3038092"/>
            <a:ext cx="107326" cy="5941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25" idx="2"/>
            <a:endCxn id="35" idx="49"/>
          </p:cNvCxnSpPr>
          <p:nvPr/>
        </p:nvCxnSpPr>
        <p:spPr>
          <a:xfrm flipH="1">
            <a:off x="3000188" y="3690909"/>
            <a:ext cx="221201" cy="3848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26" idx="2"/>
            <a:endCxn id="27" idx="1"/>
          </p:cNvCxnSpPr>
          <p:nvPr/>
        </p:nvCxnSpPr>
        <p:spPr>
          <a:xfrm>
            <a:off x="4000912" y="3690908"/>
            <a:ext cx="591534" cy="5738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8" idx="0"/>
            <a:endCxn id="29" idx="2"/>
          </p:cNvCxnSpPr>
          <p:nvPr/>
        </p:nvCxnSpPr>
        <p:spPr>
          <a:xfrm flipH="1" flipV="1">
            <a:off x="5006528" y="2828368"/>
            <a:ext cx="416734" cy="13632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2" idx="3"/>
            <a:endCxn id="37" idx="8"/>
          </p:cNvCxnSpPr>
          <p:nvPr/>
        </p:nvCxnSpPr>
        <p:spPr>
          <a:xfrm>
            <a:off x="9174087" y="3509994"/>
            <a:ext cx="364145" cy="5582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4" idx="1"/>
            <a:endCxn id="37" idx="56"/>
          </p:cNvCxnSpPr>
          <p:nvPr/>
        </p:nvCxnSpPr>
        <p:spPr>
          <a:xfrm flipH="1" flipV="1">
            <a:off x="10452632" y="5064790"/>
            <a:ext cx="516789" cy="1828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33" idx="1"/>
            <a:endCxn id="37" idx="89"/>
          </p:cNvCxnSpPr>
          <p:nvPr/>
        </p:nvCxnSpPr>
        <p:spPr>
          <a:xfrm flipH="1">
            <a:off x="10222663" y="3200916"/>
            <a:ext cx="243795" cy="8563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Cloud 55"/>
          <p:cNvSpPr/>
          <p:nvPr/>
        </p:nvSpPr>
        <p:spPr>
          <a:xfrm>
            <a:off x="6400604" y="2056222"/>
            <a:ext cx="1906898" cy="1262145"/>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a:stCxn id="30" idx="3"/>
            <a:endCxn id="56" idx="2"/>
          </p:cNvCxnSpPr>
          <p:nvPr/>
        </p:nvCxnSpPr>
        <p:spPr>
          <a:xfrm flipV="1">
            <a:off x="5826511" y="2687295"/>
            <a:ext cx="580008" cy="58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31" idx="1"/>
          </p:cNvCxnSpPr>
          <p:nvPr/>
        </p:nvCxnSpPr>
        <p:spPr>
          <a:xfrm flipH="1" flipV="1">
            <a:off x="7976382" y="3127757"/>
            <a:ext cx="242759" cy="3746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804463" y="2415675"/>
            <a:ext cx="128016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Internet</a:t>
            </a:r>
          </a:p>
        </p:txBody>
      </p:sp>
      <p:sp>
        <p:nvSpPr>
          <p:cNvPr id="62" name="TextBox 61"/>
          <p:cNvSpPr txBox="1"/>
          <p:nvPr/>
        </p:nvSpPr>
        <p:spPr>
          <a:xfrm>
            <a:off x="3389303" y="3038092"/>
            <a:ext cx="59328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R1</a:t>
            </a:r>
          </a:p>
        </p:txBody>
      </p:sp>
      <p:sp>
        <p:nvSpPr>
          <p:cNvPr id="64" name="TextBox 63"/>
          <p:cNvSpPr txBox="1"/>
          <p:nvPr/>
        </p:nvSpPr>
        <p:spPr>
          <a:xfrm>
            <a:off x="4778688" y="3709503"/>
            <a:ext cx="59328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R2</a:t>
            </a:r>
          </a:p>
        </p:txBody>
      </p:sp>
      <p:sp>
        <p:nvSpPr>
          <p:cNvPr id="65" name="TextBox 64"/>
          <p:cNvSpPr txBox="1"/>
          <p:nvPr/>
        </p:nvSpPr>
        <p:spPr>
          <a:xfrm>
            <a:off x="5133357" y="2159027"/>
            <a:ext cx="59328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R3</a:t>
            </a:r>
          </a:p>
        </p:txBody>
      </p:sp>
      <p:sp>
        <p:nvSpPr>
          <p:cNvPr id="67" name="TextBox 66"/>
          <p:cNvSpPr txBox="1"/>
          <p:nvPr/>
        </p:nvSpPr>
        <p:spPr>
          <a:xfrm>
            <a:off x="8482460" y="2976064"/>
            <a:ext cx="59328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Rn</a:t>
            </a:r>
          </a:p>
        </p:txBody>
      </p:sp>
      <p:sp>
        <p:nvSpPr>
          <p:cNvPr id="68" name="TextBox 67"/>
          <p:cNvSpPr txBox="1"/>
          <p:nvPr/>
        </p:nvSpPr>
        <p:spPr>
          <a:xfrm>
            <a:off x="1878079" y="3966050"/>
            <a:ext cx="87087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subnet</a:t>
            </a:r>
          </a:p>
        </p:txBody>
      </p:sp>
      <p:sp>
        <p:nvSpPr>
          <p:cNvPr id="69" name="TextBox 68"/>
          <p:cNvSpPr txBox="1"/>
          <p:nvPr/>
        </p:nvSpPr>
        <p:spPr>
          <a:xfrm>
            <a:off x="9412155" y="4365201"/>
            <a:ext cx="87087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subnet</a:t>
            </a:r>
          </a:p>
        </p:txBody>
      </p:sp>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5198" y="1649436"/>
            <a:ext cx="3429025" cy="509591"/>
          </a:xfrm>
          <a:prstGeom prst="rect">
            <a:avLst/>
          </a:prstGeom>
        </p:spPr>
      </p:pic>
      <p:pic>
        <p:nvPicPr>
          <p:cNvPr id="5" name="Pictur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08968" y="5202513"/>
            <a:ext cx="4910173" cy="1014420"/>
          </a:xfrm>
          <a:prstGeom prst="rect">
            <a:avLst/>
          </a:prstGeom>
        </p:spPr>
      </p:pic>
    </p:spTree>
    <p:extLst>
      <p:ext uri="{BB962C8B-B14F-4D97-AF65-F5344CB8AC3E}">
        <p14:creationId xmlns:p14="http://schemas.microsoft.com/office/powerpoint/2010/main" val="2127437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31ED-1857-3D68-8FA8-BFC9B3046DE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Routing</a:t>
            </a:r>
          </a:p>
        </p:txBody>
      </p:sp>
      <p:pic>
        <p:nvPicPr>
          <p:cNvPr id="5" name="Content Placeholder 4" descr="Diagram&#10;&#10;Description automatically generated">
            <a:extLst>
              <a:ext uri="{FF2B5EF4-FFF2-40B4-BE49-F238E27FC236}">
                <a16:creationId xmlns:a16="http://schemas.microsoft.com/office/drawing/2014/main" id="{638C9796-2258-9BAC-C338-E2D3232053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828800"/>
            <a:ext cx="6735115" cy="3982006"/>
          </a:xfrm>
        </p:spPr>
      </p:pic>
    </p:spTree>
    <p:extLst>
      <p:ext uri="{BB962C8B-B14F-4D97-AF65-F5344CB8AC3E}">
        <p14:creationId xmlns:p14="http://schemas.microsoft.com/office/powerpoint/2010/main" val="3860081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7BE8E-736B-8C76-103D-AC399288F94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The “</a:t>
            </a:r>
            <a:r>
              <a:rPr lang="en-US" dirty="0" err="1">
                <a:latin typeface="Arial" panose="020B0604020202020204" pitchFamily="34" charset="0"/>
                <a:cs typeface="Arial" panose="020B0604020202020204" pitchFamily="34" charset="0"/>
              </a:rPr>
              <a:t>ip</a:t>
            </a:r>
            <a:r>
              <a:rPr lang="en-US" dirty="0">
                <a:latin typeface="Arial" panose="020B0604020202020204" pitchFamily="34" charset="0"/>
                <a:cs typeface="Arial" panose="020B0604020202020204" pitchFamily="34" charset="0"/>
              </a:rPr>
              <a:t> route” Command</a:t>
            </a:r>
          </a:p>
        </p:txBody>
      </p:sp>
      <p:pic>
        <p:nvPicPr>
          <p:cNvPr id="4" name="Content Placeholder 3" descr="Text&#10;&#10;Description automatically generated">
            <a:extLst>
              <a:ext uri="{FF2B5EF4-FFF2-40B4-BE49-F238E27FC236}">
                <a16:creationId xmlns:a16="http://schemas.microsoft.com/office/drawing/2014/main" id="{98990AE3-BC37-4411-C7A9-A7E9468C1C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2057400"/>
            <a:ext cx="8983329" cy="3610479"/>
          </a:xfrm>
          <a:prstGeom prst="rect">
            <a:avLst/>
          </a:prstGeom>
        </p:spPr>
      </p:pic>
    </p:spTree>
    <p:extLst>
      <p:ext uri="{BB962C8B-B14F-4D97-AF65-F5344CB8AC3E}">
        <p14:creationId xmlns:p14="http://schemas.microsoft.com/office/powerpoint/2010/main" val="1733427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754" y="304800"/>
            <a:ext cx="9549245" cy="914400"/>
          </a:xfrm>
        </p:spPr>
        <p:txBody>
          <a:bodyPr>
            <a:noAutofit/>
          </a:bodyPr>
          <a:lstStyle/>
          <a:p>
            <a:pPr algn="l"/>
            <a:r>
              <a:rPr lang="en-US" dirty="0">
                <a:latin typeface="Arial" panose="020B0604020202020204" pitchFamily="34" charset="0"/>
                <a:cs typeface="Arial" panose="020B0604020202020204" pitchFamily="34" charset="0"/>
              </a:rPr>
              <a:t>Outline</a:t>
            </a:r>
          </a:p>
        </p:txBody>
      </p:sp>
      <p:sp>
        <p:nvSpPr>
          <p:cNvPr id="3" name="Content Placeholder 2"/>
          <p:cNvSpPr>
            <a:spLocks noGrp="1"/>
          </p:cNvSpPr>
          <p:nvPr>
            <p:ph idx="1"/>
          </p:nvPr>
        </p:nvSpPr>
        <p:spPr>
          <a:xfrm>
            <a:off x="685800" y="1524000"/>
            <a:ext cx="10972800" cy="4038600"/>
          </a:xfrm>
        </p:spPr>
        <p:txBody>
          <a:bodyPr>
            <a:normAutofit/>
          </a:bodyPr>
          <a:lstStyle/>
          <a:p>
            <a:r>
              <a:rPr lang="en-US" dirty="0">
                <a:latin typeface="Arial" panose="020B0604020202020204" pitchFamily="34" charset="0"/>
                <a:cs typeface="Arial" panose="020B0604020202020204" pitchFamily="34" charset="0"/>
              </a:rPr>
              <a:t>IP Address and Network Interface</a:t>
            </a:r>
          </a:p>
          <a:p>
            <a:r>
              <a:rPr lang="en-US" dirty="0">
                <a:latin typeface="Arial" panose="020B0604020202020204" pitchFamily="34" charset="0"/>
                <a:cs typeface="Arial" panose="020B0604020202020204" pitchFamily="34" charset="0"/>
              </a:rPr>
              <a:t>TCP/IP Protocols</a:t>
            </a:r>
          </a:p>
          <a:p>
            <a:r>
              <a:rPr lang="en-US" dirty="0">
                <a:latin typeface="Arial" panose="020B0604020202020204" pitchFamily="34" charset="0"/>
                <a:cs typeface="Arial" panose="020B0604020202020204" pitchFamily="34" charset="0"/>
              </a:rPr>
              <a:t>Routing</a:t>
            </a:r>
          </a:p>
          <a:p>
            <a:r>
              <a:rPr lang="en-US" dirty="0">
                <a:latin typeface="Arial" panose="020B0604020202020204" pitchFamily="34" charset="0"/>
                <a:cs typeface="Arial" panose="020B0604020202020204" pitchFamily="34" charset="0"/>
              </a:rPr>
              <a:t>Programming using Scapy</a:t>
            </a:r>
          </a:p>
          <a:p>
            <a:r>
              <a:rPr lang="en-US" dirty="0">
                <a:latin typeface="Arial" panose="020B0604020202020204" pitchFamily="34" charset="0"/>
                <a:cs typeface="Arial" panose="020B0604020202020204" pitchFamily="34" charset="0"/>
              </a:rPr>
              <a:t>Lab environment and containers</a:t>
            </a:r>
          </a:p>
          <a:p>
            <a:pPr marL="0" lvl="1" indent="0">
              <a:buNone/>
            </a:pPr>
            <a:endParaRPr lang="en-US" sz="2000" dirty="0"/>
          </a:p>
        </p:txBody>
      </p:sp>
    </p:spTree>
    <p:extLst>
      <p:ext uri="{BB962C8B-B14F-4D97-AF65-F5344CB8AC3E}">
        <p14:creationId xmlns:p14="http://schemas.microsoft.com/office/powerpoint/2010/main" val="3741276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Routing Rules</a:t>
            </a:r>
          </a:p>
        </p:txBody>
      </p:sp>
      <p:sp>
        <p:nvSpPr>
          <p:cNvPr id="3" name="Content Placeholder 2"/>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What interface will be used to route packets to</a:t>
            </a:r>
          </a:p>
          <a:p>
            <a:pPr lvl="1"/>
            <a:r>
              <a:rPr lang="en-US" dirty="0">
                <a:latin typeface="Arial" panose="020B0604020202020204" pitchFamily="34" charset="0"/>
                <a:cs typeface="Arial" panose="020B0604020202020204" pitchFamily="34" charset="0"/>
              </a:rPr>
              <a:t>192.100.60.3</a:t>
            </a:r>
          </a:p>
          <a:p>
            <a:pPr lvl="1"/>
            <a:r>
              <a:rPr lang="en-US" dirty="0">
                <a:latin typeface="Arial" panose="020B0604020202020204" pitchFamily="34" charset="0"/>
                <a:cs typeface="Arial" panose="020B0604020202020204" pitchFamily="34" charset="0"/>
              </a:rPr>
              <a:t>192.168.30.3</a:t>
            </a:r>
          </a:p>
          <a:p>
            <a:pPr lvl="1"/>
            <a:r>
              <a:rPr lang="en-US" dirty="0">
                <a:latin typeface="Arial" panose="020B0604020202020204" pitchFamily="34" charset="0"/>
                <a:cs typeface="Arial" panose="020B0604020202020204" pitchFamily="34" charset="0"/>
              </a:rPr>
              <a:t>192.168.60.3</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 0.0.0.0/0    dev interface-a</a:t>
            </a:r>
          </a:p>
          <a:p>
            <a:r>
              <a:rPr lang="en-US" dirty="0">
                <a:latin typeface="Arial" panose="020B0604020202020204" pitchFamily="34" charset="0"/>
                <a:cs typeface="Arial" panose="020B0604020202020204" pitchFamily="34" charset="0"/>
              </a:rPr>
              <a:t>B: 192.168.0.0/16 dev interface-b</a:t>
            </a:r>
          </a:p>
          <a:p>
            <a:r>
              <a:rPr lang="en-US" dirty="0">
                <a:latin typeface="Arial" panose="020B0604020202020204" pitchFamily="34" charset="0"/>
                <a:cs typeface="Arial" panose="020B0604020202020204" pitchFamily="34" charset="0"/>
              </a:rPr>
              <a:t>C: 192.168.60.0/24 dev interface-c</a:t>
            </a:r>
          </a:p>
          <a:p>
            <a:r>
              <a:rPr lang="en-US" dirty="0">
                <a:latin typeface="Arial" panose="020B0604020202020204" pitchFamily="34" charset="0"/>
                <a:cs typeface="Arial" panose="020B0604020202020204" pitchFamily="34" charset="0"/>
              </a:rPr>
              <a:t>D: 192.168.60.3/32 dev interface-d</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9323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Docker</a:t>
            </a:r>
          </a:p>
        </p:txBody>
      </p:sp>
      <p:sp>
        <p:nvSpPr>
          <p:cNvPr id="3" name="Content Placeholder 2"/>
          <p:cNvSpPr>
            <a:spLocks noGrp="1"/>
          </p:cNvSpPr>
          <p:nvPr>
            <p:ph idx="1"/>
          </p:nvPr>
        </p:nvSpPr>
        <p:spPr/>
        <p:txBody>
          <a:bodyPr>
            <a:normAutofit lnSpcReduction="10000"/>
          </a:bodyPr>
          <a:lstStyle/>
          <a:p>
            <a:r>
              <a:rPr lang="en-US" dirty="0">
                <a:latin typeface="Arial" panose="020B0604020202020204" pitchFamily="34" charset="0"/>
                <a:cs typeface="Arial" panose="020B0604020202020204" pitchFamily="34" charset="0"/>
              </a:rPr>
              <a:t>A set of </a:t>
            </a:r>
            <a:r>
              <a:rPr lang="en-US" b="1" dirty="0">
                <a:latin typeface="Arial" panose="020B0604020202020204" pitchFamily="34" charset="0"/>
                <a:cs typeface="Arial" panose="020B0604020202020204" pitchFamily="34" charset="0"/>
              </a:rPr>
              <a:t>platform as a service</a:t>
            </a:r>
            <a:r>
              <a:rPr lang="en-US" dirty="0">
                <a:latin typeface="Arial" panose="020B0604020202020204" pitchFamily="34" charset="0"/>
                <a:cs typeface="Arial" panose="020B0604020202020204" pitchFamily="34" charset="0"/>
              </a:rPr>
              <a:t> (PaaS) products that use OS-level virtualization to deliver software in packages called containers</a:t>
            </a:r>
          </a:p>
          <a:p>
            <a:r>
              <a:rPr lang="en-US" dirty="0">
                <a:latin typeface="Arial" panose="020B0604020202020204" pitchFamily="34" charset="0"/>
                <a:cs typeface="Arial" panose="020B0604020202020204" pitchFamily="34" charset="0"/>
              </a:rPr>
              <a:t>Docker uses the resource isolation features of the Linux kernel to allow containers to run within a single Linux instance, avoiding the overhead of starting and maintaining virtual machines. </a:t>
            </a:r>
          </a:p>
          <a:p>
            <a:r>
              <a:rPr lang="en-US" dirty="0">
                <a:latin typeface="Arial" panose="020B0604020202020204" pitchFamily="34" charset="0"/>
                <a:cs typeface="Arial" panose="020B0604020202020204" pitchFamily="34" charset="0"/>
              </a:rPr>
              <a:t>Docker container uses fewer resources than virtual machines. Docker containers are lightweight, a single server or virtual machine can run several containers simultaneously</a:t>
            </a:r>
          </a:p>
          <a:p>
            <a:r>
              <a:rPr lang="en-US" dirty="0">
                <a:latin typeface="Arial" panose="020B0604020202020204" pitchFamily="34" charset="0"/>
                <a:cs typeface="Arial" panose="020B0604020202020204" pitchFamily="34" charset="0"/>
              </a:rPr>
              <a:t>Docker tutorial https://docker-curriculum.com/</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9997" y="215105"/>
            <a:ext cx="2055639" cy="1610520"/>
          </a:xfrm>
          <a:prstGeom prst="rect">
            <a:avLst/>
          </a:prstGeom>
        </p:spPr>
      </p:pic>
    </p:spTree>
    <p:extLst>
      <p:ext uri="{BB962C8B-B14F-4D97-AF65-F5344CB8AC3E}">
        <p14:creationId xmlns:p14="http://schemas.microsoft.com/office/powerpoint/2010/main" val="3227408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Containers vs. Virtual Machines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7728" y="2078103"/>
            <a:ext cx="8916544" cy="3216655"/>
          </a:xfrm>
        </p:spPr>
      </p:pic>
    </p:spTree>
    <p:extLst>
      <p:ext uri="{BB962C8B-B14F-4D97-AF65-F5344CB8AC3E}">
        <p14:creationId xmlns:p14="http://schemas.microsoft.com/office/powerpoint/2010/main" val="2084678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Containers vs. Virtual Machines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02348220"/>
              </p:ext>
            </p:extLst>
          </p:nvPr>
        </p:nvGraphicFramePr>
        <p:xfrm>
          <a:off x="838200" y="1825625"/>
          <a:ext cx="10515600" cy="35052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4046300614"/>
                    </a:ext>
                  </a:extLst>
                </a:gridCol>
                <a:gridCol w="5257800">
                  <a:extLst>
                    <a:ext uri="{9D8B030D-6E8A-4147-A177-3AD203B41FA5}">
                      <a16:colId xmlns:a16="http://schemas.microsoft.com/office/drawing/2014/main" val="2986967652"/>
                    </a:ext>
                  </a:extLst>
                </a:gridCol>
              </a:tblGrid>
              <a:tr h="370840">
                <a:tc>
                  <a:txBody>
                    <a:bodyPr/>
                    <a:lstStyle/>
                    <a:p>
                      <a:pPr algn="ctr"/>
                      <a:r>
                        <a:rPr lang="en-US" dirty="0"/>
                        <a:t>Virtual Machines</a:t>
                      </a:r>
                    </a:p>
                  </a:txBody>
                  <a:tcPr/>
                </a:tc>
                <a:tc>
                  <a:txBody>
                    <a:bodyPr/>
                    <a:lstStyle/>
                    <a:p>
                      <a:pPr algn="ctr"/>
                      <a:r>
                        <a:rPr lang="en-US" dirty="0"/>
                        <a:t>Containers</a:t>
                      </a:r>
                    </a:p>
                  </a:txBody>
                  <a:tcPr/>
                </a:tc>
                <a:extLst>
                  <a:ext uri="{0D108BD9-81ED-4DB2-BD59-A6C34878D82A}">
                    <a16:rowId xmlns:a16="http://schemas.microsoft.com/office/drawing/2014/main" val="3139760770"/>
                  </a:ext>
                </a:extLst>
              </a:tr>
              <a:tr h="370840">
                <a:tc>
                  <a:txBody>
                    <a:bodyPr/>
                    <a:lstStyle/>
                    <a:p>
                      <a:r>
                        <a:rPr lang="en-US" dirty="0"/>
                        <a:t>Applications running on VM system can run different OS</a:t>
                      </a:r>
                    </a:p>
                  </a:txBody>
                  <a:tcPr/>
                </a:tc>
                <a:tc>
                  <a:txBody>
                    <a:bodyPr/>
                    <a:lstStyle/>
                    <a:p>
                      <a:r>
                        <a:rPr lang="en-US" dirty="0"/>
                        <a:t>While applications running in a container environment share a single OS</a:t>
                      </a:r>
                    </a:p>
                  </a:txBody>
                  <a:tcPr/>
                </a:tc>
                <a:extLst>
                  <a:ext uri="{0D108BD9-81ED-4DB2-BD59-A6C34878D82A}">
                    <a16:rowId xmlns:a16="http://schemas.microsoft.com/office/drawing/2014/main" val="3881257807"/>
                  </a:ext>
                </a:extLst>
              </a:tr>
              <a:tr h="370840">
                <a:tc>
                  <a:txBody>
                    <a:bodyPr/>
                    <a:lstStyle/>
                    <a:p>
                      <a:r>
                        <a:rPr lang="en-US" dirty="0"/>
                        <a:t>VM virtualizes the computer system</a:t>
                      </a:r>
                    </a:p>
                  </a:txBody>
                  <a:tcPr/>
                </a:tc>
                <a:tc>
                  <a:txBody>
                    <a:bodyPr/>
                    <a:lstStyle/>
                    <a:p>
                      <a:r>
                        <a:rPr lang="en-US" dirty="0"/>
                        <a:t>While containers virtualize the operating system only</a:t>
                      </a:r>
                    </a:p>
                  </a:txBody>
                  <a:tcPr/>
                </a:tc>
                <a:extLst>
                  <a:ext uri="{0D108BD9-81ED-4DB2-BD59-A6C34878D82A}">
                    <a16:rowId xmlns:a16="http://schemas.microsoft.com/office/drawing/2014/main" val="153778867"/>
                  </a:ext>
                </a:extLst>
              </a:tr>
              <a:tr h="370840">
                <a:tc>
                  <a:txBody>
                    <a:bodyPr/>
                    <a:lstStyle/>
                    <a:p>
                      <a:r>
                        <a:rPr lang="en-US" dirty="0"/>
                        <a:t>VM size is very large</a:t>
                      </a:r>
                    </a:p>
                  </a:txBody>
                  <a:tcPr/>
                </a:tc>
                <a:tc>
                  <a:txBody>
                    <a:bodyPr/>
                    <a:lstStyle/>
                    <a:p>
                      <a:r>
                        <a:rPr lang="en-US" dirty="0"/>
                        <a:t>While the size of container is very light; i.e. a few megabytes</a:t>
                      </a:r>
                    </a:p>
                  </a:txBody>
                  <a:tcPr/>
                </a:tc>
                <a:extLst>
                  <a:ext uri="{0D108BD9-81ED-4DB2-BD59-A6C34878D82A}">
                    <a16:rowId xmlns:a16="http://schemas.microsoft.com/office/drawing/2014/main" val="3366965190"/>
                  </a:ext>
                </a:extLst>
              </a:tr>
              <a:tr h="370840">
                <a:tc>
                  <a:txBody>
                    <a:bodyPr/>
                    <a:lstStyle/>
                    <a:p>
                      <a:r>
                        <a:rPr lang="en-US" dirty="0"/>
                        <a:t>VM takes minutes to run, due to large size</a:t>
                      </a:r>
                    </a:p>
                  </a:txBody>
                  <a:tcPr/>
                </a:tc>
                <a:tc>
                  <a:txBody>
                    <a:bodyPr/>
                    <a:lstStyle/>
                    <a:p>
                      <a:r>
                        <a:rPr lang="en-US" dirty="0"/>
                        <a:t>While containers take a few seconds to run</a:t>
                      </a:r>
                    </a:p>
                  </a:txBody>
                  <a:tcPr/>
                </a:tc>
                <a:extLst>
                  <a:ext uri="{0D108BD9-81ED-4DB2-BD59-A6C34878D82A}">
                    <a16:rowId xmlns:a16="http://schemas.microsoft.com/office/drawing/2014/main" val="469750167"/>
                  </a:ext>
                </a:extLst>
              </a:tr>
              <a:tr h="370840">
                <a:tc>
                  <a:txBody>
                    <a:bodyPr/>
                    <a:lstStyle/>
                    <a:p>
                      <a:r>
                        <a:rPr lang="en-US" dirty="0"/>
                        <a:t>VM uses a lot of system memory</a:t>
                      </a:r>
                    </a:p>
                  </a:txBody>
                  <a:tcPr/>
                </a:tc>
                <a:tc>
                  <a:txBody>
                    <a:bodyPr/>
                    <a:lstStyle/>
                    <a:p>
                      <a:r>
                        <a:rPr lang="en-US" dirty="0"/>
                        <a:t>While containers require very less memory</a:t>
                      </a:r>
                    </a:p>
                  </a:txBody>
                  <a:tcPr/>
                </a:tc>
                <a:extLst>
                  <a:ext uri="{0D108BD9-81ED-4DB2-BD59-A6C34878D82A}">
                    <a16:rowId xmlns:a16="http://schemas.microsoft.com/office/drawing/2014/main" val="3503960197"/>
                  </a:ext>
                </a:extLst>
              </a:tr>
              <a:tr h="370840">
                <a:tc>
                  <a:txBody>
                    <a:bodyPr/>
                    <a:lstStyle/>
                    <a:p>
                      <a:r>
                        <a:rPr lang="en-US" dirty="0"/>
                        <a:t>VM is more secure</a:t>
                      </a:r>
                    </a:p>
                  </a:txBody>
                  <a:tcPr/>
                </a:tc>
                <a:tc>
                  <a:txBody>
                    <a:bodyPr/>
                    <a:lstStyle/>
                    <a:p>
                      <a:r>
                        <a:rPr lang="en-US" dirty="0"/>
                        <a:t>While containers are less secure</a:t>
                      </a:r>
                    </a:p>
                  </a:txBody>
                  <a:tcPr/>
                </a:tc>
                <a:extLst>
                  <a:ext uri="{0D108BD9-81ED-4DB2-BD59-A6C34878D82A}">
                    <a16:rowId xmlns:a16="http://schemas.microsoft.com/office/drawing/2014/main" val="2730398897"/>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95520055"/>
                  </a:ext>
                </a:extLst>
              </a:tr>
            </a:tbl>
          </a:graphicData>
        </a:graphic>
      </p:graphicFrame>
    </p:spTree>
    <p:extLst>
      <p:ext uri="{BB962C8B-B14F-4D97-AF65-F5344CB8AC3E}">
        <p14:creationId xmlns:p14="http://schemas.microsoft.com/office/powerpoint/2010/main" val="27951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panose="020B0604020202020204" pitchFamily="34" charset="0"/>
                <a:cs typeface="Arial" panose="020B0604020202020204" pitchFamily="34" charset="0"/>
              </a:rPr>
              <a:t>Dockerfile</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fontScale="92500" lnSpcReduction="10000"/>
          </a:bodyPr>
          <a:lstStyle/>
          <a:p>
            <a:r>
              <a:rPr lang="en-US" dirty="0">
                <a:latin typeface="Arial" panose="020B0604020202020204" pitchFamily="34" charset="0"/>
                <a:cs typeface="Arial" panose="020B0604020202020204" pitchFamily="34" charset="0"/>
              </a:rPr>
              <a:t>Docker can build images automatically by reading the instructions from a </a:t>
            </a:r>
            <a:r>
              <a:rPr lang="en-US" dirty="0" err="1">
                <a:latin typeface="Arial" panose="020B0604020202020204" pitchFamily="34" charset="0"/>
                <a:cs typeface="Arial" panose="020B0604020202020204" pitchFamily="34" charset="0"/>
              </a:rPr>
              <a:t>Dockerfile</a:t>
            </a:r>
            <a:r>
              <a:rPr lang="en-US" dirty="0">
                <a:latin typeface="Arial" panose="020B0604020202020204" pitchFamily="34" charset="0"/>
                <a:cs typeface="Arial" panose="020B0604020202020204" pitchFamily="34" charset="0"/>
              </a:rPr>
              <a:t> - a text file that contains all commands needed to build a container image</a:t>
            </a:r>
          </a:p>
          <a:p>
            <a:r>
              <a:rPr lang="en-US" b="1" dirty="0">
                <a:latin typeface="Arial" panose="020B0604020202020204" pitchFamily="34" charset="0"/>
                <a:cs typeface="Arial" panose="020B0604020202020204" pitchFamily="34" charset="0"/>
              </a:rPr>
              <a:t>FROM</a:t>
            </a:r>
            <a:r>
              <a:rPr lang="en-US" dirty="0">
                <a:latin typeface="Arial" panose="020B0604020202020204" pitchFamily="34" charset="0"/>
                <a:cs typeface="Arial" panose="020B0604020202020204" pitchFamily="34" charset="0"/>
              </a:rPr>
              <a:t> instruction - indicates the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container is built on top of the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official Ubuntu 20.04 Docker image</a:t>
            </a:r>
          </a:p>
          <a:p>
            <a:r>
              <a:rPr lang="en-US" b="1" dirty="0">
                <a:latin typeface="Arial" panose="020B0604020202020204" pitchFamily="34" charset="0"/>
                <a:cs typeface="Arial" panose="020B0604020202020204" pitchFamily="34" charset="0"/>
              </a:rPr>
              <a:t>RUN</a:t>
            </a:r>
            <a:r>
              <a:rPr lang="en-US" dirty="0">
                <a:latin typeface="Arial" panose="020B0604020202020204" pitchFamily="34" charset="0"/>
                <a:cs typeface="Arial" panose="020B0604020202020204" pitchFamily="34" charset="0"/>
              </a:rPr>
              <a:t> instruction - install a number of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additional software packages</a:t>
            </a:r>
          </a:p>
          <a:p>
            <a:r>
              <a:rPr lang="en-US" b="1" dirty="0">
                <a:latin typeface="Arial" panose="020B0604020202020204" pitchFamily="34" charset="0"/>
                <a:cs typeface="Arial" panose="020B0604020202020204" pitchFamily="34" charset="0"/>
              </a:rPr>
              <a:t>COPY</a:t>
            </a:r>
            <a:r>
              <a:rPr lang="en-US" dirty="0">
                <a:latin typeface="Arial" panose="020B0604020202020204" pitchFamily="34" charset="0"/>
                <a:cs typeface="Arial" panose="020B0604020202020204" pitchFamily="34" charset="0"/>
              </a:rPr>
              <a:t> instruction copies new files or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directories from &lt;</a:t>
            </a:r>
            <a:r>
              <a:rPr lang="en-US" dirty="0" err="1">
                <a:latin typeface="Arial" panose="020B0604020202020204" pitchFamily="34" charset="0"/>
                <a:cs typeface="Arial" panose="020B0604020202020204" pitchFamily="34" charset="0"/>
              </a:rPr>
              <a:t>src</a:t>
            </a:r>
            <a:r>
              <a:rPr lang="en-US" dirty="0">
                <a:latin typeface="Arial" panose="020B0604020202020204" pitchFamily="34" charset="0"/>
                <a:cs typeface="Arial" panose="020B0604020202020204" pitchFamily="34" charset="0"/>
              </a:rPr>
              <a:t>&gt; and adds them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to the file system of the container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the path &lt;</a:t>
            </a:r>
            <a:r>
              <a:rPr lang="en-US" dirty="0" err="1">
                <a:latin typeface="Arial" panose="020B0604020202020204" pitchFamily="34" charset="0"/>
                <a:cs typeface="Arial" panose="020B0604020202020204" pitchFamily="34" charset="0"/>
              </a:rPr>
              <a:t>dest</a:t>
            </a:r>
            <a:r>
              <a:rPr lang="en-US" dirty="0">
                <a:latin typeface="Arial" panose="020B0604020202020204" pitchFamily="34" charset="0"/>
                <a:cs typeface="Arial" panose="020B0604020202020204" pitchFamily="34" charset="0"/>
              </a:rPr>
              <a:t>&gt;</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5079" y="2573981"/>
            <a:ext cx="5146587" cy="4158843"/>
          </a:xfrm>
          <a:prstGeom prst="rect">
            <a:avLst/>
          </a:prstGeom>
        </p:spPr>
      </p:pic>
    </p:spTree>
    <p:extLst>
      <p:ext uri="{BB962C8B-B14F-4D97-AF65-F5344CB8AC3E}">
        <p14:creationId xmlns:p14="http://schemas.microsoft.com/office/powerpoint/2010/main" val="2563338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a:latin typeface="Arial" panose="020B0604020202020204" pitchFamily="34" charset="0"/>
                <a:cs typeface="Arial" panose="020B0604020202020204" pitchFamily="34" charset="0"/>
              </a:rPr>
              <a:t>Useful Docker Commands</a:t>
            </a:r>
          </a:p>
        </p:txBody>
      </p:sp>
      <p:sp>
        <p:nvSpPr>
          <p:cNvPr id="3" name="Content Placeholder 2"/>
          <p:cNvSpPr>
            <a:spLocks noGrp="1"/>
          </p:cNvSpPr>
          <p:nvPr>
            <p:ph idx="1"/>
          </p:nvPr>
        </p:nvSpPr>
        <p:spPr>
          <a:xfrm>
            <a:off x="838200" y="1518999"/>
            <a:ext cx="10515600" cy="5046063"/>
          </a:xfrm>
        </p:spPr>
        <p:txBody>
          <a:bodyPr>
            <a:normAutofit fontScale="92500"/>
          </a:bodyPr>
          <a:lstStyle/>
          <a:p>
            <a:r>
              <a:rPr lang="en-US" b="1" i="1" dirty="0">
                <a:latin typeface="Arial" panose="020B0604020202020204" pitchFamily="34" charset="0"/>
                <a:cs typeface="Arial" panose="020B0604020202020204" pitchFamily="34" charset="0"/>
              </a:rPr>
              <a:t>docker build -t </a:t>
            </a:r>
            <a:r>
              <a:rPr lang="en-US" b="1" i="1" dirty="0" err="1">
                <a:latin typeface="Arial" panose="020B0604020202020204" pitchFamily="34" charset="0"/>
                <a:cs typeface="Arial" panose="020B0604020202020204" pitchFamily="34" charset="0"/>
              </a:rPr>
              <a:t>myhost</a:t>
            </a:r>
            <a:r>
              <a:rPr lang="en-US" dirty="0">
                <a:latin typeface="Arial" panose="020B0604020202020204" pitchFamily="34" charset="0"/>
                <a:cs typeface="Arial" panose="020B0604020202020204" pitchFamily="34" charset="0"/>
              </a:rPr>
              <a:t>: builds a Docker image called </a:t>
            </a:r>
            <a:r>
              <a:rPr lang="en-US" dirty="0" err="1">
                <a:latin typeface="Arial" panose="020B0604020202020204" pitchFamily="34" charset="0"/>
                <a:cs typeface="Arial" panose="020B0604020202020204" pitchFamily="34" charset="0"/>
              </a:rPr>
              <a:t>myhost</a:t>
            </a:r>
            <a:r>
              <a:rPr lang="en-US" dirty="0">
                <a:latin typeface="Arial" panose="020B0604020202020204" pitchFamily="34" charset="0"/>
                <a:cs typeface="Arial" panose="020B0604020202020204" pitchFamily="34" charset="0"/>
              </a:rPr>
              <a:t> using the </a:t>
            </a:r>
            <a:r>
              <a:rPr lang="en-US" dirty="0" err="1">
                <a:latin typeface="Arial" panose="020B0604020202020204" pitchFamily="34" charset="0"/>
                <a:cs typeface="Arial" panose="020B0604020202020204" pitchFamily="34" charset="0"/>
              </a:rPr>
              <a:t>Dockerfile</a:t>
            </a:r>
            <a:r>
              <a:rPr lang="en-US" dirty="0">
                <a:latin typeface="Arial" panose="020B0604020202020204" pitchFamily="34" charset="0"/>
                <a:cs typeface="Arial" panose="020B0604020202020204" pitchFamily="34" charset="0"/>
              </a:rPr>
              <a:t> in the current directory</a:t>
            </a:r>
          </a:p>
          <a:p>
            <a:r>
              <a:rPr lang="en-US" b="1" i="1" dirty="0">
                <a:latin typeface="Arial" panose="020B0604020202020204" pitchFamily="34" charset="0"/>
                <a:cs typeface="Arial" panose="020B0604020202020204" pitchFamily="34" charset="0"/>
              </a:rPr>
              <a:t>docker </a:t>
            </a:r>
            <a:r>
              <a:rPr lang="en-US" b="1" i="1" dirty="0" err="1">
                <a:latin typeface="Arial" panose="020B0604020202020204" pitchFamily="34" charset="0"/>
                <a:cs typeface="Arial" panose="020B0604020202020204" pitchFamily="34" charset="0"/>
              </a:rPr>
              <a:t>ps</a:t>
            </a:r>
            <a:r>
              <a:rPr lang="en-US" dirty="0">
                <a:latin typeface="Arial" panose="020B0604020202020204" pitchFamily="34" charset="0"/>
                <a:cs typeface="Arial" panose="020B0604020202020204" pitchFamily="34" charset="0"/>
              </a:rPr>
              <a:t>: List all the running containers, including the ID for each container. Use -a to list all containers (include those stopped)</a:t>
            </a:r>
          </a:p>
          <a:p>
            <a:r>
              <a:rPr lang="en-US" b="1" i="1" dirty="0" err="1">
                <a:latin typeface="Arial" panose="020B0604020202020204" pitchFamily="34" charset="0"/>
                <a:cs typeface="Arial" panose="020B0604020202020204" pitchFamily="34" charset="0"/>
              </a:rPr>
              <a:t>docker</a:t>
            </a:r>
            <a:r>
              <a:rPr lang="en-US" b="1" i="1" dirty="0">
                <a:latin typeface="Arial" panose="020B0604020202020204" pitchFamily="34" charset="0"/>
                <a:cs typeface="Arial" panose="020B0604020202020204" pitchFamily="34" charset="0"/>
              </a:rPr>
              <a:t> exec -it &lt;container id&gt; /bin/bash</a:t>
            </a:r>
            <a:r>
              <a:rPr lang="en-US" dirty="0">
                <a:latin typeface="Arial" panose="020B0604020202020204" pitchFamily="34" charset="0"/>
                <a:cs typeface="Arial" panose="020B0604020202020204" pitchFamily="34" charset="0"/>
              </a:rPr>
              <a:t>: Execute the /bin/bash command in a running container</a:t>
            </a:r>
          </a:p>
          <a:p>
            <a:r>
              <a:rPr lang="en-US" b="1" i="1" dirty="0">
                <a:latin typeface="Arial" panose="020B0604020202020204" pitchFamily="34" charset="0"/>
                <a:cs typeface="Arial" panose="020B0604020202020204" pitchFamily="34" charset="0"/>
              </a:rPr>
              <a:t>docker rm &lt;container id&gt;</a:t>
            </a:r>
            <a:r>
              <a:rPr lang="en-US" dirty="0">
                <a:latin typeface="Arial" panose="020B0604020202020204" pitchFamily="34" charset="0"/>
                <a:cs typeface="Arial" panose="020B0604020202020204" pitchFamily="34" charset="0"/>
              </a:rPr>
              <a:t>: Stop and remove a container</a:t>
            </a:r>
          </a:p>
          <a:p>
            <a:r>
              <a:rPr lang="en-US" b="1" i="1" dirty="0" err="1">
                <a:latin typeface="Arial" panose="020B0604020202020204" pitchFamily="34" charset="0"/>
                <a:cs typeface="Arial" panose="020B0604020202020204" pitchFamily="34" charset="0"/>
              </a:rPr>
              <a:t>docker</a:t>
            </a:r>
            <a:r>
              <a:rPr lang="en-US" b="1" i="1" dirty="0">
                <a:latin typeface="Arial" panose="020B0604020202020204" pitchFamily="34" charset="0"/>
                <a:cs typeface="Arial" panose="020B0604020202020204" pitchFamily="34" charset="0"/>
              </a:rPr>
              <a:t> network create --subnet=10.9.0.0/24 </a:t>
            </a:r>
            <a:r>
              <a:rPr lang="en-US" b="1" i="1" dirty="0" err="1">
                <a:latin typeface="Arial" panose="020B0604020202020204" pitchFamily="34" charset="0"/>
                <a:cs typeface="Arial" panose="020B0604020202020204" pitchFamily="34" charset="0"/>
              </a:rPr>
              <a:t>mynetwork</a:t>
            </a:r>
            <a:r>
              <a:rPr lang="en-US" dirty="0">
                <a:latin typeface="Arial" panose="020B0604020202020204" pitchFamily="34" charset="0"/>
                <a:cs typeface="Arial" panose="020B0604020202020204" pitchFamily="34" charset="0"/>
              </a:rPr>
              <a:t>: creates a network called </a:t>
            </a:r>
            <a:r>
              <a:rPr lang="en-US" dirty="0" err="1">
                <a:latin typeface="Arial" panose="020B0604020202020204" pitchFamily="34" charset="0"/>
                <a:cs typeface="Arial" panose="020B0604020202020204" pitchFamily="34" charset="0"/>
              </a:rPr>
              <a:t>mynetwork</a:t>
            </a:r>
            <a:r>
              <a:rPr lang="en-US" dirty="0">
                <a:latin typeface="Arial" panose="020B0604020202020204" pitchFamily="34" charset="0"/>
                <a:cs typeface="Arial" panose="020B0604020202020204" pitchFamily="34" charset="0"/>
              </a:rPr>
              <a:t> with network prefix 10.9.0.0/24</a:t>
            </a:r>
          </a:p>
          <a:p>
            <a:r>
              <a:rPr lang="en-US" b="1" i="1" dirty="0" err="1">
                <a:latin typeface="Arial" panose="020B0604020202020204" pitchFamily="34" charset="0"/>
                <a:cs typeface="Arial" panose="020B0604020202020204" pitchFamily="34" charset="0"/>
              </a:rPr>
              <a:t>docker</a:t>
            </a:r>
            <a:r>
              <a:rPr lang="en-US" b="1" i="1" dirty="0">
                <a:latin typeface="Arial" panose="020B0604020202020204" pitchFamily="34" charset="0"/>
                <a:cs typeface="Arial" panose="020B0604020202020204" pitchFamily="34" charset="0"/>
              </a:rPr>
              <a:t> run --net </a:t>
            </a:r>
            <a:r>
              <a:rPr lang="en-US" b="1" i="1" dirty="0" err="1">
                <a:latin typeface="Arial" panose="020B0604020202020204" pitchFamily="34" charset="0"/>
                <a:cs typeface="Arial" panose="020B0604020202020204" pitchFamily="34" charset="0"/>
              </a:rPr>
              <a:t>mynetwork</a:t>
            </a:r>
            <a:r>
              <a:rPr lang="en-US" b="1" i="1" dirty="0">
                <a:latin typeface="Arial" panose="020B0604020202020204" pitchFamily="34" charset="0"/>
                <a:cs typeface="Arial" panose="020B0604020202020204" pitchFamily="34" charset="0"/>
              </a:rPr>
              <a:t> --</a:t>
            </a:r>
            <a:r>
              <a:rPr lang="en-US" b="1" i="1" dirty="0" err="1">
                <a:latin typeface="Arial" panose="020B0604020202020204" pitchFamily="34" charset="0"/>
                <a:cs typeface="Arial" panose="020B0604020202020204" pitchFamily="34" charset="0"/>
              </a:rPr>
              <a:t>ip</a:t>
            </a:r>
            <a:r>
              <a:rPr lang="en-US" b="1" i="1" dirty="0">
                <a:latin typeface="Arial" panose="020B0604020202020204" pitchFamily="34" charset="0"/>
                <a:cs typeface="Arial" panose="020B0604020202020204" pitchFamily="34" charset="0"/>
              </a:rPr>
              <a:t> 10.9.0.3 --</a:t>
            </a:r>
            <a:r>
              <a:rPr lang="en-US" b="1" i="1" dirty="0" err="1">
                <a:latin typeface="Arial" panose="020B0604020202020204" pitchFamily="34" charset="0"/>
                <a:cs typeface="Arial" panose="020B0604020202020204" pitchFamily="34" charset="0"/>
              </a:rPr>
              <a:t>rm</a:t>
            </a:r>
            <a:r>
              <a:rPr lang="en-US" b="1" i="1" dirty="0">
                <a:latin typeface="Arial" panose="020B0604020202020204" pitchFamily="34" charset="0"/>
                <a:cs typeface="Arial" panose="020B0604020202020204" pitchFamily="34" charset="0"/>
              </a:rPr>
              <a:t> -it </a:t>
            </a:r>
            <a:r>
              <a:rPr lang="en-US" b="1" i="1" dirty="0" err="1">
                <a:latin typeface="Arial" panose="020B0604020202020204" pitchFamily="34" charset="0"/>
                <a:cs typeface="Arial" panose="020B0604020202020204" pitchFamily="34" charset="0"/>
              </a:rPr>
              <a:t>myhost</a:t>
            </a:r>
            <a:r>
              <a:rPr lang="en-US" dirty="0">
                <a:latin typeface="Arial" panose="020B0604020202020204" pitchFamily="34" charset="0"/>
                <a:cs typeface="Arial" panose="020B0604020202020204" pitchFamily="34" charset="0"/>
              </a:rPr>
              <a:t>: starts the container. </a:t>
            </a:r>
            <a:r>
              <a:rPr lang="en-US" b="1" i="1" dirty="0">
                <a:latin typeface="Arial" panose="020B0604020202020204" pitchFamily="34" charset="0"/>
                <a:cs typeface="Arial" panose="020B0604020202020204" pitchFamily="34" charset="0"/>
              </a:rPr>
              <a:t>-it</a:t>
            </a:r>
            <a:r>
              <a:rPr lang="en-US" dirty="0">
                <a:latin typeface="Arial" panose="020B0604020202020204" pitchFamily="34" charset="0"/>
                <a:cs typeface="Arial" panose="020B0604020202020204" pitchFamily="34" charset="0"/>
              </a:rPr>
              <a:t> tells Docker we want an interactive session</a:t>
            </a:r>
          </a:p>
          <a:p>
            <a:endParaRPr lang="en-US" dirty="0"/>
          </a:p>
          <a:p>
            <a:endParaRPr lang="en-US" dirty="0"/>
          </a:p>
          <a:p>
            <a:endParaRPr lang="en-US" dirty="0"/>
          </a:p>
        </p:txBody>
      </p:sp>
    </p:spTree>
    <p:extLst>
      <p:ext uri="{BB962C8B-B14F-4D97-AF65-F5344CB8AC3E}">
        <p14:creationId xmlns:p14="http://schemas.microsoft.com/office/powerpoint/2010/main" val="3788637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Docker Compose</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A tool for defining and running multi-container Docker applications </a:t>
            </a:r>
          </a:p>
          <a:p>
            <a:r>
              <a:rPr lang="en-US" dirty="0">
                <a:latin typeface="Arial" panose="020B0604020202020204" pitchFamily="34" charset="0"/>
                <a:cs typeface="Arial" panose="020B0604020202020204" pitchFamily="34" charset="0"/>
              </a:rPr>
              <a:t>It uses YAML files to configure the application's services and performs the creation and start-up process of all the containers with a single command</a:t>
            </a:r>
          </a:p>
          <a:p>
            <a:endParaRPr lang="en-US" dirty="0"/>
          </a:p>
        </p:txBody>
      </p:sp>
    </p:spTree>
    <p:extLst>
      <p:ext uri="{BB962C8B-B14F-4D97-AF65-F5344CB8AC3E}">
        <p14:creationId xmlns:p14="http://schemas.microsoft.com/office/powerpoint/2010/main" val="3564853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Sample </a:t>
            </a:r>
            <a:r>
              <a:rPr lang="en-US" dirty="0" err="1">
                <a:latin typeface="Arial" panose="020B0604020202020204" pitchFamily="34" charset="0"/>
                <a:cs typeface="Arial" panose="020B0604020202020204" pitchFamily="34" charset="0"/>
              </a:rPr>
              <a:t>docker-compose.yml</a:t>
            </a:r>
            <a:r>
              <a:rPr lang="en-US" dirty="0">
                <a:latin typeface="Arial" panose="020B0604020202020204" pitchFamily="34" charset="0"/>
                <a:cs typeface="Arial" panose="020B0604020202020204" pitchFamily="34" charset="0"/>
              </a:rPr>
              <a:t> File</a:t>
            </a:r>
          </a:p>
        </p:txBody>
      </p:sp>
      <p:sp>
        <p:nvSpPr>
          <p:cNvPr id="5" name="Content Placeholder 4"/>
          <p:cNvSpPr>
            <a:spLocks noGrp="1"/>
          </p:cNvSpPr>
          <p:nvPr>
            <p:ph idx="1"/>
          </p:nvPr>
        </p:nvSpPr>
        <p:spPr>
          <a:xfrm>
            <a:off x="838200" y="1626208"/>
            <a:ext cx="10515600" cy="4971707"/>
          </a:xfrm>
        </p:spPr>
        <p:txBody>
          <a:bodyPr>
            <a:normAutofit/>
          </a:bodyPr>
          <a:lstStyle/>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services</a:t>
            </a:r>
            <a:r>
              <a:rPr lang="en-US" dirty="0">
                <a:latin typeface="Arial" panose="020B0604020202020204" pitchFamily="34" charset="0"/>
                <a:cs typeface="Arial" panose="020B0604020202020204" pitchFamily="34" charset="0"/>
              </a:rPr>
              <a:t> section lists all the containers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that we want to build and run</a:t>
            </a:r>
          </a:p>
          <a:p>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networks</a:t>
            </a:r>
            <a:r>
              <a:rPr lang="en-US" dirty="0">
                <a:latin typeface="Arial" panose="020B0604020202020204" pitchFamily="34" charset="0"/>
                <a:cs typeface="Arial" panose="020B0604020202020204" pitchFamily="34" charset="0"/>
              </a:rPr>
              <a:t> section lists all the networks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that we need to create. Each network is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given a name, and the name is used by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the container entries</a:t>
            </a:r>
          </a:p>
          <a:p>
            <a:r>
              <a:rPr lang="en-US" dirty="0">
                <a:latin typeface="Arial" panose="020B0604020202020204" pitchFamily="34" charset="0"/>
                <a:cs typeface="Arial" panose="020B0604020202020204" pitchFamily="34" charset="0"/>
              </a:rPr>
              <a:t>When Docker creates a network, it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automatically attaches the host machine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(i.e., the VM) to the network, and gives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the .1 as its IP address (i.e., 10.9.0.1).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Therefore, the host machine can directly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communicate with all the containers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3455" y="2108894"/>
            <a:ext cx="4258545" cy="3679962"/>
          </a:xfrm>
          <a:prstGeom prst="rect">
            <a:avLst/>
          </a:prstGeom>
        </p:spPr>
      </p:pic>
    </p:spTree>
    <p:extLst>
      <p:ext uri="{BB962C8B-B14F-4D97-AF65-F5344CB8AC3E}">
        <p14:creationId xmlns:p14="http://schemas.microsoft.com/office/powerpoint/2010/main" val="139744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Sample </a:t>
            </a:r>
            <a:r>
              <a:rPr lang="en-US" dirty="0" err="1">
                <a:latin typeface="Arial" panose="020B0604020202020204" pitchFamily="34" charset="0"/>
                <a:cs typeface="Arial" panose="020B0604020202020204" pitchFamily="34" charset="0"/>
              </a:rPr>
              <a:t>docker-compose.yml</a:t>
            </a:r>
            <a:r>
              <a:rPr lang="en-US" dirty="0">
                <a:latin typeface="Arial" panose="020B0604020202020204" pitchFamily="34" charset="0"/>
                <a:cs typeface="Arial" panose="020B0604020202020204" pitchFamily="34" charset="0"/>
              </a:rPr>
              <a:t> File</a:t>
            </a:r>
          </a:p>
        </p:txBody>
      </p:sp>
      <p:sp>
        <p:nvSpPr>
          <p:cNvPr id="5" name="Content Placeholder 4"/>
          <p:cNvSpPr>
            <a:spLocks noGrp="1"/>
          </p:cNvSpPr>
          <p:nvPr>
            <p:ph idx="1"/>
          </p:nvPr>
        </p:nvSpPr>
        <p:spPr>
          <a:xfrm>
            <a:off x="838200" y="1615256"/>
            <a:ext cx="10515600" cy="4840297"/>
          </a:xfrm>
        </p:spPr>
        <p:txBody>
          <a:bodyPr>
            <a:normAutofit fontScale="92500" lnSpcReduction="10000"/>
          </a:bodyPr>
          <a:lstStyle/>
          <a:p>
            <a:r>
              <a:rPr lang="en-US" b="1" dirty="0">
                <a:latin typeface="Arial" panose="020B0604020202020204" pitchFamily="34" charset="0"/>
                <a:cs typeface="Arial" panose="020B0604020202020204" pitchFamily="34" charset="0"/>
              </a:rPr>
              <a:t>build</a:t>
            </a:r>
            <a:r>
              <a:rPr lang="en-US" dirty="0">
                <a:latin typeface="Arial" panose="020B0604020202020204" pitchFamily="34" charset="0"/>
                <a:cs typeface="Arial" panose="020B0604020202020204" pitchFamily="34" charset="0"/>
              </a:rPr>
              <a:t> entry: indicates that the container image's folder name, and will use the </a:t>
            </a:r>
            <a:r>
              <a:rPr lang="en-US" dirty="0" err="1">
                <a:latin typeface="Arial" panose="020B0604020202020204" pitchFamily="34" charset="0"/>
                <a:cs typeface="Arial" panose="020B0604020202020204" pitchFamily="34" charset="0"/>
              </a:rPr>
              <a:t>Dockerfile</a:t>
            </a:r>
            <a:r>
              <a:rPr lang="en-US" dirty="0">
                <a:latin typeface="Arial" panose="020B0604020202020204" pitchFamily="34" charset="0"/>
                <a:cs typeface="Arial" panose="020B0604020202020204" pitchFamily="34" charset="0"/>
              </a:rPr>
              <a:t> inside to build a container image. If a service does not have a build entry, it means the container does not need to build its own image; it uses the existing image specified in the image entry</a:t>
            </a:r>
          </a:p>
          <a:p>
            <a:r>
              <a:rPr lang="en-US" b="1" dirty="0">
                <a:latin typeface="Arial" panose="020B0604020202020204" pitchFamily="34" charset="0"/>
                <a:cs typeface="Arial" panose="020B0604020202020204" pitchFamily="34" charset="0"/>
              </a:rPr>
              <a:t>image</a:t>
            </a:r>
            <a:r>
              <a:rPr lang="en-US" dirty="0">
                <a:latin typeface="Arial" panose="020B0604020202020204" pitchFamily="34" charset="0"/>
                <a:cs typeface="Arial" panose="020B0604020202020204" pitchFamily="34" charset="0"/>
              </a:rPr>
              <a:t> entry: The name of the image is specified in this entry. Without this entry,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 will generate a name for this image</a:t>
            </a:r>
          </a:p>
          <a:p>
            <a:r>
              <a:rPr lang="en-US" b="1" dirty="0" err="1">
                <a:latin typeface="Arial" panose="020B0604020202020204" pitchFamily="34" charset="0"/>
                <a:cs typeface="Arial" panose="020B0604020202020204" pitchFamily="34" charset="0"/>
              </a:rPr>
              <a:t>container_name</a:t>
            </a:r>
            <a:r>
              <a:rPr lang="en-US" dirty="0">
                <a:latin typeface="Arial" panose="020B0604020202020204" pitchFamily="34" charset="0"/>
                <a:cs typeface="Arial" panose="020B0604020202020204" pitchFamily="34" charset="0"/>
              </a:rPr>
              <a:t> entry: name of the container</a:t>
            </a:r>
          </a:p>
          <a:p>
            <a:r>
              <a:rPr lang="en-US" b="1" dirty="0">
                <a:latin typeface="Arial" panose="020B0604020202020204" pitchFamily="34" charset="0"/>
                <a:cs typeface="Arial" panose="020B0604020202020204" pitchFamily="34" charset="0"/>
              </a:rPr>
              <a:t>networks</a:t>
            </a:r>
            <a:r>
              <a:rPr lang="en-US" dirty="0">
                <a:latin typeface="Arial" panose="020B0604020202020204" pitchFamily="34" charset="0"/>
                <a:cs typeface="Arial" panose="020B0604020202020204" pitchFamily="34" charset="0"/>
              </a:rPr>
              <a:t> entry: It specifies the name of the networks that this container is attached to, along with the IP address assigned to the container. Multiple networks can be attached to a container</a:t>
            </a:r>
          </a:p>
          <a:p>
            <a:r>
              <a:rPr lang="en-US" b="1" dirty="0" err="1">
                <a:latin typeface="Arial" panose="020B0604020202020204" pitchFamily="34" charset="0"/>
                <a:cs typeface="Arial" panose="020B0604020202020204" pitchFamily="34" charset="0"/>
              </a:rPr>
              <a:t>tty</a:t>
            </a:r>
            <a:r>
              <a:rPr lang="en-US" b="1" dirty="0">
                <a:latin typeface="Arial" panose="020B0604020202020204" pitchFamily="34" charset="0"/>
                <a:cs typeface="Arial" panose="020B0604020202020204" pitchFamily="34" charset="0"/>
              </a:rPr>
              <a:t>: true</a:t>
            </a:r>
            <a:r>
              <a:rPr lang="en-US" dirty="0">
                <a:latin typeface="Arial" panose="020B0604020202020204" pitchFamily="34" charset="0"/>
                <a:cs typeface="Arial" panose="020B0604020202020204" pitchFamily="34" charset="0"/>
              </a:rPr>
              <a:t>: to obtain an interactive session on the container (i.e., getting a shell prompt on the container later on)</a:t>
            </a:r>
          </a:p>
          <a:p>
            <a:endParaRPr lang="en-US" dirty="0"/>
          </a:p>
          <a:p>
            <a:endParaRPr lang="en-US" dirty="0"/>
          </a:p>
          <a:p>
            <a:endParaRPr lang="en-US" dirty="0"/>
          </a:p>
        </p:txBody>
      </p:sp>
    </p:spTree>
    <p:extLst>
      <p:ext uri="{BB962C8B-B14F-4D97-AF65-F5344CB8AC3E}">
        <p14:creationId xmlns:p14="http://schemas.microsoft.com/office/powerpoint/2010/main" val="725657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72863-51A3-02B7-E8A8-6C88185EDC6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Set Up Networks</a:t>
            </a:r>
          </a:p>
        </p:txBody>
      </p:sp>
      <p:pic>
        <p:nvPicPr>
          <p:cNvPr id="5" name="Content Placeholder 4" descr="Text&#10;&#10;Description automatically generated">
            <a:extLst>
              <a:ext uri="{FF2B5EF4-FFF2-40B4-BE49-F238E27FC236}">
                <a16:creationId xmlns:a16="http://schemas.microsoft.com/office/drawing/2014/main" id="{C3A94375-10B9-38C3-3650-22D8892F0F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207" y="2057400"/>
            <a:ext cx="5630061" cy="3296110"/>
          </a:xfrm>
        </p:spPr>
      </p:pic>
      <p:pic>
        <p:nvPicPr>
          <p:cNvPr id="11" name="Picture 10" descr="A picture containing diagram&#10;&#10;Description automatically generated">
            <a:extLst>
              <a:ext uri="{FF2B5EF4-FFF2-40B4-BE49-F238E27FC236}">
                <a16:creationId xmlns:a16="http://schemas.microsoft.com/office/drawing/2014/main" id="{3FD3B34A-1DA4-E8FB-CE57-3F7B5ECD0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1137" y="2496242"/>
            <a:ext cx="3839111" cy="914528"/>
          </a:xfrm>
          <a:prstGeom prst="rect">
            <a:avLst/>
          </a:prstGeom>
        </p:spPr>
      </p:pic>
      <p:sp>
        <p:nvSpPr>
          <p:cNvPr id="12" name="TextBox 11">
            <a:extLst>
              <a:ext uri="{FF2B5EF4-FFF2-40B4-BE49-F238E27FC236}">
                <a16:creationId xmlns:a16="http://schemas.microsoft.com/office/drawing/2014/main" id="{CBA5906E-816B-44B5-765D-26C09A78A24D}"/>
              </a:ext>
            </a:extLst>
          </p:cNvPr>
          <p:cNvSpPr txBox="1"/>
          <p:nvPr/>
        </p:nvSpPr>
        <p:spPr>
          <a:xfrm>
            <a:off x="7463009" y="2011434"/>
            <a:ext cx="3074881"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Find out interface name</a:t>
            </a:r>
          </a:p>
        </p:txBody>
      </p:sp>
      <p:pic>
        <p:nvPicPr>
          <p:cNvPr id="14" name="Picture 13" descr="Text&#10;&#10;Description automatically generated">
            <a:extLst>
              <a:ext uri="{FF2B5EF4-FFF2-40B4-BE49-F238E27FC236}">
                <a16:creationId xmlns:a16="http://schemas.microsoft.com/office/drawing/2014/main" id="{7789EC83-24D4-8C51-A8D6-CDB9EFDD4F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1137" y="3803197"/>
            <a:ext cx="4782217" cy="1562318"/>
          </a:xfrm>
          <a:prstGeom prst="rect">
            <a:avLst/>
          </a:prstGeom>
        </p:spPr>
      </p:pic>
    </p:spTree>
    <p:extLst>
      <p:ext uri="{BB962C8B-B14F-4D97-AF65-F5344CB8AC3E}">
        <p14:creationId xmlns:p14="http://schemas.microsoft.com/office/powerpoint/2010/main" val="2017456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4B242-4E45-40EC-861B-A5F6916B752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OSI Model</a:t>
            </a:r>
          </a:p>
        </p:txBody>
      </p:sp>
      <p:sp>
        <p:nvSpPr>
          <p:cNvPr id="3" name="Content Placeholder 2">
            <a:extLst>
              <a:ext uri="{FF2B5EF4-FFF2-40B4-BE49-F238E27FC236}">
                <a16:creationId xmlns:a16="http://schemas.microsoft.com/office/drawing/2014/main" id="{B3B05B7B-D502-431C-AAE9-1F5BC1531844}"/>
              </a:ext>
            </a:extLst>
          </p:cNvPr>
          <p:cNvSpPr>
            <a:spLocks noGrp="1"/>
          </p:cNvSpPr>
          <p:nvPr>
            <p:ph idx="1"/>
          </p:nvPr>
        </p:nvSpPr>
        <p:spPr>
          <a:xfrm>
            <a:off x="838200" y="1825625"/>
            <a:ext cx="10515600" cy="4788718"/>
          </a:xfrm>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Source: https://0xbharath.github.io/art-of-packet-crafting-with-scapy/networking/layers/index.html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6059" y="789401"/>
            <a:ext cx="5981744" cy="5005424"/>
          </a:xfrm>
          <a:prstGeom prst="rect">
            <a:avLst/>
          </a:prstGeom>
        </p:spPr>
      </p:pic>
    </p:spTree>
    <p:extLst>
      <p:ext uri="{BB962C8B-B14F-4D97-AF65-F5344CB8AC3E}">
        <p14:creationId xmlns:p14="http://schemas.microsoft.com/office/powerpoint/2010/main" val="2318636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B1B8E-2792-77AD-F33E-9B6D893D8C7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Set Up Hosts</a:t>
            </a:r>
          </a:p>
        </p:txBody>
      </p:sp>
      <p:pic>
        <p:nvPicPr>
          <p:cNvPr id="5" name="Content Placeholder 4" descr="Graphical user interface, text, application&#10;&#10;Description automatically generated">
            <a:extLst>
              <a:ext uri="{FF2B5EF4-FFF2-40B4-BE49-F238E27FC236}">
                <a16:creationId xmlns:a16="http://schemas.microsoft.com/office/drawing/2014/main" id="{065DFC16-360F-A698-5176-1D91CE17835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0" y="1600200"/>
            <a:ext cx="8573696" cy="4296375"/>
          </a:xfrm>
        </p:spPr>
      </p:pic>
    </p:spTree>
    <p:extLst>
      <p:ext uri="{BB962C8B-B14F-4D97-AF65-F5344CB8AC3E}">
        <p14:creationId xmlns:p14="http://schemas.microsoft.com/office/powerpoint/2010/main" val="804666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Building, Starting, Stopping Containers</a:t>
            </a:r>
          </a:p>
        </p:txBody>
      </p:sp>
      <p:sp>
        <p:nvSpPr>
          <p:cNvPr id="3" name="Content Placeholder 2"/>
          <p:cNvSpPr>
            <a:spLocks noGrp="1"/>
          </p:cNvSpPr>
          <p:nvPr>
            <p:ph idx="1"/>
          </p:nvPr>
        </p:nvSpPr>
        <p:spPr/>
        <p:txBody>
          <a:bodyPr/>
          <a:lstStyle/>
          <a:p>
            <a:r>
              <a:rPr lang="en-US" b="1" dirty="0">
                <a:latin typeface="Arial" panose="020B0604020202020204" pitchFamily="34" charset="0"/>
                <a:cs typeface="Arial" panose="020B0604020202020204" pitchFamily="34" charset="0"/>
              </a:rPr>
              <a:t>docker-compose build</a:t>
            </a:r>
            <a:r>
              <a:rPr lang="en-US" dirty="0">
                <a:latin typeface="Arial" panose="020B0604020202020204" pitchFamily="34" charset="0"/>
                <a:cs typeface="Arial" panose="020B0604020202020204" pitchFamily="34" charset="0"/>
              </a:rPr>
              <a:t>: build the container images specified in the docker-</a:t>
            </a:r>
            <a:r>
              <a:rPr lang="en-US" dirty="0" err="1">
                <a:latin typeface="Arial" panose="020B0604020202020204" pitchFamily="34" charset="0"/>
                <a:cs typeface="Arial" panose="020B0604020202020204" pitchFamily="34" charset="0"/>
              </a:rPr>
              <a:t>compose.yml</a:t>
            </a:r>
            <a:r>
              <a:rPr lang="en-US" dirty="0">
                <a:latin typeface="Arial" panose="020B0604020202020204" pitchFamily="34" charset="0"/>
                <a:cs typeface="Arial" panose="020B0604020202020204" pitchFamily="34" charset="0"/>
              </a:rPr>
              <a:t> file contained in the current directory</a:t>
            </a:r>
          </a:p>
          <a:p>
            <a:r>
              <a:rPr lang="en-US" b="1" dirty="0" err="1">
                <a:latin typeface="Arial" panose="020B0604020202020204" pitchFamily="34" charset="0"/>
                <a:cs typeface="Arial" panose="020B0604020202020204" pitchFamily="34" charset="0"/>
              </a:rPr>
              <a:t>docker</a:t>
            </a:r>
            <a:r>
              <a:rPr lang="en-US" b="1" dirty="0">
                <a:latin typeface="Arial" panose="020B0604020202020204" pitchFamily="34" charset="0"/>
                <a:cs typeface="Arial" panose="020B0604020202020204" pitchFamily="34" charset="0"/>
              </a:rPr>
              <a:t>-compose up</a:t>
            </a:r>
            <a:r>
              <a:rPr lang="en-US" dirty="0">
                <a:latin typeface="Arial" panose="020B0604020202020204" pitchFamily="34" charset="0"/>
                <a:cs typeface="Arial" panose="020B0604020202020204" pitchFamily="34" charset="0"/>
              </a:rPr>
              <a:t>: start all the containers specified in the </a:t>
            </a:r>
            <a:r>
              <a:rPr lang="en-US" dirty="0" err="1">
                <a:latin typeface="Arial" panose="020B0604020202020204" pitchFamily="34" charset="0"/>
                <a:cs typeface="Arial" panose="020B0604020202020204" pitchFamily="34" charset="0"/>
              </a:rPr>
              <a:t>docker-compose.yml</a:t>
            </a:r>
            <a:r>
              <a:rPr lang="en-US" dirty="0">
                <a:latin typeface="Arial" panose="020B0604020202020204" pitchFamily="34" charset="0"/>
                <a:cs typeface="Arial" panose="020B0604020202020204" pitchFamily="34" charset="0"/>
              </a:rPr>
              <a:t> file</a:t>
            </a:r>
          </a:p>
          <a:p>
            <a:r>
              <a:rPr lang="en-US" dirty="0">
                <a:latin typeface="Arial" panose="020B0604020202020204" pitchFamily="34" charset="0"/>
                <a:cs typeface="Arial" panose="020B0604020202020204" pitchFamily="34" charset="0"/>
              </a:rPr>
              <a:t>If you want to run your services in the background, you can pass the </a:t>
            </a:r>
            <a:r>
              <a:rPr lang="en-US" b="1" dirty="0">
                <a:latin typeface="Arial" panose="020B0604020202020204" pitchFamily="34" charset="0"/>
                <a:cs typeface="Arial" panose="020B0604020202020204" pitchFamily="34" charset="0"/>
              </a:rPr>
              <a:t>-d</a:t>
            </a:r>
            <a:r>
              <a:rPr lang="en-US" dirty="0">
                <a:latin typeface="Arial" panose="020B0604020202020204" pitchFamily="34" charset="0"/>
                <a:cs typeface="Arial" panose="020B0604020202020204" pitchFamily="34" charset="0"/>
              </a:rPr>
              <a:t> flag (for “detached” mode) to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-compose up</a:t>
            </a:r>
          </a:p>
          <a:p>
            <a:r>
              <a:rPr lang="en-US" b="1" dirty="0" err="1">
                <a:latin typeface="Arial" panose="020B0604020202020204" pitchFamily="34" charset="0"/>
                <a:cs typeface="Arial" panose="020B0604020202020204" pitchFamily="34" charset="0"/>
              </a:rPr>
              <a:t>docker</a:t>
            </a:r>
            <a:r>
              <a:rPr lang="en-US" b="1" dirty="0">
                <a:latin typeface="Arial" panose="020B0604020202020204" pitchFamily="34" charset="0"/>
                <a:cs typeface="Arial" panose="020B0604020202020204" pitchFamily="34" charset="0"/>
              </a:rPr>
              <a:t>-compose down</a:t>
            </a:r>
            <a:r>
              <a:rPr lang="en-US" dirty="0">
                <a:latin typeface="Arial" panose="020B0604020202020204" pitchFamily="34" charset="0"/>
                <a:cs typeface="Arial" panose="020B0604020202020204" pitchFamily="34" charset="0"/>
              </a:rPr>
              <a:t>: stop and removing all the containers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5081672"/>
            <a:ext cx="4953036" cy="16002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8044" y="4966405"/>
            <a:ext cx="4167076" cy="1830746"/>
          </a:xfrm>
          <a:prstGeom prst="rect">
            <a:avLst/>
          </a:prstGeom>
        </p:spPr>
      </p:pic>
    </p:spTree>
    <p:extLst>
      <p:ext uri="{BB962C8B-B14F-4D97-AF65-F5344CB8AC3E}">
        <p14:creationId xmlns:p14="http://schemas.microsoft.com/office/powerpoint/2010/main" val="4241091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166B-3672-8AEF-BD14-E27A6A54025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Start/Stop Containers</a:t>
            </a:r>
          </a:p>
        </p:txBody>
      </p:sp>
      <p:pic>
        <p:nvPicPr>
          <p:cNvPr id="11" name="Content Placeholder 10" descr="Graphical user interface, text&#10;&#10;Description automatically generated">
            <a:extLst>
              <a:ext uri="{FF2B5EF4-FFF2-40B4-BE49-F238E27FC236}">
                <a16:creationId xmlns:a16="http://schemas.microsoft.com/office/drawing/2014/main" id="{A5CA465D-F379-CACC-782A-40B347AB12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2971800"/>
            <a:ext cx="3991532" cy="1476581"/>
          </a:xfrm>
        </p:spPr>
      </p:pic>
      <p:pic>
        <p:nvPicPr>
          <p:cNvPr id="13" name="Picture 12" descr="Graphical user interface, text&#10;&#10;Description automatically generated with medium confidence">
            <a:extLst>
              <a:ext uri="{FF2B5EF4-FFF2-40B4-BE49-F238E27FC236}">
                <a16:creationId xmlns:a16="http://schemas.microsoft.com/office/drawing/2014/main" id="{EF69CBCB-50FB-EDF8-D474-363966671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2971800"/>
            <a:ext cx="2600688" cy="1495634"/>
          </a:xfrm>
          <a:prstGeom prst="rect">
            <a:avLst/>
          </a:prstGeom>
        </p:spPr>
      </p:pic>
      <p:sp>
        <p:nvSpPr>
          <p:cNvPr id="14" name="TextBox 13">
            <a:extLst>
              <a:ext uri="{FF2B5EF4-FFF2-40B4-BE49-F238E27FC236}">
                <a16:creationId xmlns:a16="http://schemas.microsoft.com/office/drawing/2014/main" id="{3CF70B84-6E73-B221-52D5-A74FFF58B72F}"/>
              </a:ext>
            </a:extLst>
          </p:cNvPr>
          <p:cNvSpPr txBox="1"/>
          <p:nvPr/>
        </p:nvSpPr>
        <p:spPr>
          <a:xfrm>
            <a:off x="5791200" y="2286000"/>
            <a:ext cx="4475905"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Alias created in the SEED VM</a:t>
            </a:r>
          </a:p>
        </p:txBody>
      </p:sp>
    </p:spTree>
    <p:extLst>
      <p:ext uri="{BB962C8B-B14F-4D97-AF65-F5344CB8AC3E}">
        <p14:creationId xmlns:p14="http://schemas.microsoft.com/office/powerpoint/2010/main" val="2281459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B1EB-5E25-B4E1-393E-BCEF921EFABF}"/>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Get Into A Container</a:t>
            </a:r>
          </a:p>
        </p:txBody>
      </p:sp>
      <p:pic>
        <p:nvPicPr>
          <p:cNvPr id="5" name="Content Placeholder 4" descr="Text&#10;&#10;Description automatically generated">
            <a:extLst>
              <a:ext uri="{FF2B5EF4-FFF2-40B4-BE49-F238E27FC236}">
                <a16:creationId xmlns:a16="http://schemas.microsoft.com/office/drawing/2014/main" id="{5A141EEE-C2E6-DADE-BC2E-CA377420D9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7257" y="2180422"/>
            <a:ext cx="5315692" cy="3277057"/>
          </a:xfrm>
        </p:spPr>
      </p:pic>
      <p:pic>
        <p:nvPicPr>
          <p:cNvPr id="7" name="Picture 6" descr="Text&#10;&#10;Description automatically generated">
            <a:extLst>
              <a:ext uri="{FF2B5EF4-FFF2-40B4-BE49-F238E27FC236}">
                <a16:creationId xmlns:a16="http://schemas.microsoft.com/office/drawing/2014/main" id="{E95A6DC9-2BBE-B5E8-074D-1B62A6D0B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0" y="2180422"/>
            <a:ext cx="4286848" cy="2886478"/>
          </a:xfrm>
          <a:prstGeom prst="rect">
            <a:avLst/>
          </a:prstGeom>
        </p:spPr>
      </p:pic>
      <p:sp>
        <p:nvSpPr>
          <p:cNvPr id="8" name="TextBox 7">
            <a:extLst>
              <a:ext uri="{FF2B5EF4-FFF2-40B4-BE49-F238E27FC236}">
                <a16:creationId xmlns:a16="http://schemas.microsoft.com/office/drawing/2014/main" id="{FB0C4A3B-090E-8BA1-33CC-C547FC857D74}"/>
              </a:ext>
            </a:extLst>
          </p:cNvPr>
          <p:cNvSpPr txBox="1"/>
          <p:nvPr/>
        </p:nvSpPr>
        <p:spPr>
          <a:xfrm>
            <a:off x="6957640" y="1568197"/>
            <a:ext cx="4475905"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Alias created in the SEED VM</a:t>
            </a:r>
          </a:p>
        </p:txBody>
      </p:sp>
    </p:spTree>
    <p:extLst>
      <p:ext uri="{BB962C8B-B14F-4D97-AF65-F5344CB8AC3E}">
        <p14:creationId xmlns:p14="http://schemas.microsoft.com/office/powerpoint/2010/main" val="2537968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CF0E1-476A-2D22-ADCF-39213012EEB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Copy Files Between Host and Container</a:t>
            </a:r>
          </a:p>
        </p:txBody>
      </p:sp>
      <p:pic>
        <p:nvPicPr>
          <p:cNvPr id="9" name="Content Placeholder 8" descr="Text&#10;&#10;Description automatically generated">
            <a:extLst>
              <a:ext uri="{FF2B5EF4-FFF2-40B4-BE49-F238E27FC236}">
                <a16:creationId xmlns:a16="http://schemas.microsoft.com/office/drawing/2014/main" id="{7AC18A23-07DC-E131-4849-CB8358C5AA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323" y="2476500"/>
            <a:ext cx="4576647" cy="1905000"/>
          </a:xfrm>
        </p:spPr>
      </p:pic>
      <p:pic>
        <p:nvPicPr>
          <p:cNvPr id="11" name="Picture 10" descr="Text, letter&#10;&#10;Description automatically generated">
            <a:extLst>
              <a:ext uri="{FF2B5EF4-FFF2-40B4-BE49-F238E27FC236}">
                <a16:creationId xmlns:a16="http://schemas.microsoft.com/office/drawing/2014/main" id="{DE13E0EE-BE6E-38A8-59CE-D885E8672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2480172"/>
            <a:ext cx="5889355" cy="3048000"/>
          </a:xfrm>
          <a:prstGeom prst="rect">
            <a:avLst/>
          </a:prstGeom>
        </p:spPr>
      </p:pic>
      <p:sp>
        <p:nvSpPr>
          <p:cNvPr id="12" name="TextBox 11">
            <a:extLst>
              <a:ext uri="{FF2B5EF4-FFF2-40B4-BE49-F238E27FC236}">
                <a16:creationId xmlns:a16="http://schemas.microsoft.com/office/drawing/2014/main" id="{FE774FE0-C630-BC99-1120-771417783C19}"/>
              </a:ext>
            </a:extLst>
          </p:cNvPr>
          <p:cNvSpPr txBox="1"/>
          <p:nvPr/>
        </p:nvSpPr>
        <p:spPr>
          <a:xfrm>
            <a:off x="1949234" y="2014835"/>
            <a:ext cx="2560316"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Get container ID</a:t>
            </a:r>
          </a:p>
        </p:txBody>
      </p:sp>
    </p:spTree>
    <p:extLst>
      <p:ext uri="{BB962C8B-B14F-4D97-AF65-F5344CB8AC3E}">
        <p14:creationId xmlns:p14="http://schemas.microsoft.com/office/powerpoint/2010/main" val="555760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panose="020B0604020202020204" pitchFamily="34" charset="0"/>
                <a:cs typeface="Arial" panose="020B0604020202020204" pitchFamily="34" charset="0"/>
              </a:rPr>
              <a:t>Scapy</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25625"/>
            <a:ext cx="10515600" cy="4947506"/>
          </a:xfrm>
        </p:spPr>
        <p:txBody>
          <a:bodyPr>
            <a:normAutofit fontScale="92500"/>
          </a:bodyPr>
          <a:lstStyle/>
          <a:p>
            <a:r>
              <a:rPr lang="en-US" dirty="0" err="1">
                <a:latin typeface="Arial" panose="020B0604020202020204" pitchFamily="34" charset="0"/>
                <a:cs typeface="Arial" panose="020B0604020202020204" pitchFamily="34" charset="0"/>
              </a:rPr>
              <a:t>Scapy</a:t>
            </a:r>
            <a:r>
              <a:rPr lang="en-US" dirty="0">
                <a:latin typeface="Arial" panose="020B0604020202020204" pitchFamily="34" charset="0"/>
                <a:cs typeface="Arial" panose="020B0604020202020204" pitchFamily="34" charset="0"/>
              </a:rPr>
              <a:t> is a packet crafting, manipulation and analysis suite</a:t>
            </a:r>
          </a:p>
          <a:p>
            <a:r>
              <a:rPr lang="en-US" dirty="0" err="1">
                <a:latin typeface="Arial" panose="020B0604020202020204" pitchFamily="34" charset="0"/>
                <a:cs typeface="Arial" panose="020B0604020202020204" pitchFamily="34" charset="0"/>
              </a:rPr>
              <a:t>Scapy</a:t>
            </a:r>
            <a:r>
              <a:rPr lang="en-US" dirty="0">
                <a:latin typeface="Arial" panose="020B0604020202020204" pitchFamily="34" charset="0"/>
                <a:cs typeface="Arial" panose="020B0604020202020204" pitchFamily="34" charset="0"/>
              </a:rPr>
              <a:t> is an environment based on Python</a:t>
            </a:r>
          </a:p>
          <a:p>
            <a:r>
              <a:rPr lang="en-US" dirty="0">
                <a:latin typeface="Arial" panose="020B0604020202020204" pitchFamily="34" charset="0"/>
                <a:cs typeface="Arial" panose="020B0604020202020204" pitchFamily="34" charset="0"/>
              </a:rPr>
              <a:t>Installation</a:t>
            </a:r>
          </a:p>
          <a:p>
            <a:pPr lvl="1"/>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sudo</a:t>
            </a:r>
            <a:r>
              <a:rPr lang="en-US" b="1" dirty="0">
                <a:latin typeface="Arial" panose="020B0604020202020204" pitchFamily="34" charset="0"/>
                <a:cs typeface="Arial" panose="020B0604020202020204" pitchFamily="34" charset="0"/>
              </a:rPr>
              <a:t> pip3 install </a:t>
            </a:r>
            <a:r>
              <a:rPr lang="en-US" b="1" dirty="0" err="1">
                <a:latin typeface="Arial" panose="020B0604020202020204" pitchFamily="34" charset="0"/>
                <a:cs typeface="Arial" panose="020B0604020202020204" pitchFamily="34" charset="0"/>
              </a:rPr>
              <a:t>scapy</a:t>
            </a:r>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Import </a:t>
            </a:r>
            <a:r>
              <a:rPr lang="en-US" dirty="0" err="1">
                <a:latin typeface="Arial" panose="020B0604020202020204" pitchFamily="34" charset="0"/>
                <a:cs typeface="Arial" panose="020B0604020202020204" pitchFamily="34" charset="0"/>
              </a:rPr>
              <a:t>Scapy</a:t>
            </a:r>
            <a:r>
              <a:rPr lang="en-US" dirty="0">
                <a:latin typeface="Arial" panose="020B0604020202020204" pitchFamily="34" charset="0"/>
                <a:cs typeface="Arial" panose="020B0604020202020204" pitchFamily="34" charset="0"/>
              </a:rPr>
              <a:t> Module in Python Programs</a:t>
            </a:r>
          </a:p>
          <a:p>
            <a:pPr lvl="1"/>
            <a:r>
              <a:rPr lang="en-US" b="1" dirty="0">
                <a:latin typeface="Arial" panose="020B0604020202020204" pitchFamily="34" charset="0"/>
                <a:cs typeface="Arial" panose="020B0604020202020204" pitchFamily="34" charset="0"/>
              </a:rPr>
              <a:t>from </a:t>
            </a:r>
            <a:r>
              <a:rPr lang="en-US" b="1" dirty="0" err="1">
                <a:latin typeface="Arial" panose="020B0604020202020204" pitchFamily="34" charset="0"/>
                <a:cs typeface="Arial" panose="020B0604020202020204" pitchFamily="34" charset="0"/>
              </a:rPr>
              <a:t>scapy.all</a:t>
            </a:r>
            <a:r>
              <a:rPr lang="en-US" b="1" dirty="0">
                <a:latin typeface="Arial" panose="020B0604020202020204" pitchFamily="34" charset="0"/>
                <a:cs typeface="Arial" panose="020B0604020202020204" pitchFamily="34" charset="0"/>
              </a:rPr>
              <a:t> import *</a:t>
            </a:r>
          </a:p>
          <a:p>
            <a:r>
              <a:rPr lang="en-US" dirty="0">
                <a:latin typeface="Arial" panose="020B0604020202020204" pitchFamily="34" charset="0"/>
                <a:cs typeface="Arial" panose="020B0604020202020204" pitchFamily="34" charset="0"/>
              </a:rPr>
              <a:t>To start </a:t>
            </a:r>
            <a:r>
              <a:rPr lang="en-US" dirty="0" err="1">
                <a:latin typeface="Arial" panose="020B0604020202020204" pitchFamily="34" charset="0"/>
                <a:cs typeface="Arial" panose="020B0604020202020204" pitchFamily="34" charset="0"/>
              </a:rPr>
              <a:t>Scapy</a:t>
            </a:r>
            <a:r>
              <a:rPr lang="en-US" dirty="0">
                <a:latin typeface="Arial" panose="020B0604020202020204" pitchFamily="34" charset="0"/>
                <a:cs typeface="Arial" panose="020B0604020202020204" pitchFamily="34" charset="0"/>
              </a:rPr>
              <a:t>, you have to invoke it with UID 0 privileges on Linux</a:t>
            </a:r>
          </a:p>
          <a:p>
            <a:pPr lvl="1"/>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sudo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scapy</a:t>
            </a:r>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Exit </a:t>
            </a:r>
            <a:r>
              <a:rPr lang="en-US" dirty="0" err="1">
                <a:latin typeface="Arial" panose="020B0604020202020204" pitchFamily="34" charset="0"/>
                <a:cs typeface="Arial" panose="020B0604020202020204" pitchFamily="34" charset="0"/>
              </a:rPr>
              <a:t>Scapy</a:t>
            </a:r>
            <a:r>
              <a:rPr lang="en-US" dirty="0">
                <a:latin typeface="Arial" panose="020B0604020202020204" pitchFamily="34" charset="0"/>
                <a:cs typeface="Arial" panose="020B0604020202020204" pitchFamily="34" charset="0"/>
              </a:rPr>
              <a:t>, press CTRL-D</a:t>
            </a:r>
          </a:p>
          <a:p>
            <a:r>
              <a:rPr lang="en-US" dirty="0">
                <a:latin typeface="Arial" panose="020B0604020202020204" pitchFamily="34" charset="0"/>
                <a:cs typeface="Arial" panose="020B0604020202020204" pitchFamily="34" charset="0"/>
              </a:rPr>
              <a:t>A very good tutorial: </a:t>
            </a:r>
            <a:r>
              <a:rPr lang="en-US" dirty="0">
                <a:latin typeface="Arial" panose="020B0604020202020204" pitchFamily="34" charset="0"/>
                <a:cs typeface="Arial" panose="020B0604020202020204" pitchFamily="34" charset="0"/>
                <a:hlinkClick r:id="rId2"/>
              </a:rPr>
              <a:t>https://0xbharath.github.io/art-of-packet-crafting-with-scapy/index.html</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p>
        </p:txBody>
      </p:sp>
      <p:pic>
        <p:nvPicPr>
          <p:cNvPr id="4" name="Picture 3"/>
          <p:cNvPicPr>
            <a:picLocks noChangeAspect="1"/>
          </p:cNvPicPr>
          <p:nvPr/>
        </p:nvPicPr>
        <p:blipFill>
          <a:blip r:embed="rId3"/>
          <a:stretch>
            <a:fillRect/>
          </a:stretch>
        </p:blipFill>
        <p:spPr>
          <a:xfrm>
            <a:off x="9583617" y="282390"/>
            <a:ext cx="1402202" cy="1408298"/>
          </a:xfrm>
          <a:prstGeom prst="rect">
            <a:avLst/>
          </a:prstGeom>
        </p:spPr>
      </p:pic>
    </p:spTree>
    <p:extLst>
      <p:ext uri="{BB962C8B-B14F-4D97-AF65-F5344CB8AC3E}">
        <p14:creationId xmlns:p14="http://schemas.microsoft.com/office/powerpoint/2010/main" val="4249352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Listing Protocols</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Use </a:t>
            </a:r>
            <a:r>
              <a:rPr lang="en-US" b="1" dirty="0">
                <a:latin typeface="Arial" panose="020B0604020202020204" pitchFamily="34" charset="0"/>
                <a:cs typeface="Arial" panose="020B0604020202020204" pitchFamily="34" charset="0"/>
              </a:rPr>
              <a:t>ls()</a:t>
            </a:r>
            <a:r>
              <a:rPr lang="en-US" dirty="0">
                <a:latin typeface="Arial" panose="020B0604020202020204" pitchFamily="34" charset="0"/>
                <a:cs typeface="Arial" panose="020B0604020202020204" pitchFamily="34" charset="0"/>
              </a:rPr>
              <a:t> command to list all protocols supported by </a:t>
            </a:r>
            <a:r>
              <a:rPr lang="en-US" dirty="0" err="1">
                <a:latin typeface="Arial" panose="020B0604020202020204" pitchFamily="34" charset="0"/>
                <a:cs typeface="Arial" panose="020B0604020202020204" pitchFamily="34" charset="0"/>
              </a:rPr>
              <a:t>Scapy</a:t>
            </a:r>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ARP, IP, ICMP, TCP, UDP, Ether, etc.</a:t>
            </a:r>
          </a:p>
          <a:p>
            <a:r>
              <a:rPr lang="en-US" dirty="0">
                <a:latin typeface="Arial" panose="020B0604020202020204" pitchFamily="34" charset="0"/>
                <a:cs typeface="Arial" panose="020B0604020202020204" pitchFamily="34" charset="0"/>
              </a:rPr>
              <a:t>To see the fields you can set within a given protocol, type ls([PROTO])</a:t>
            </a:r>
          </a:p>
          <a:p>
            <a:endParaRPr lang="en-US" dirty="0"/>
          </a:p>
        </p:txBody>
      </p:sp>
      <p:pic>
        <p:nvPicPr>
          <p:cNvPr id="4" name="Picture 3"/>
          <p:cNvPicPr>
            <a:picLocks noChangeAspect="1"/>
          </p:cNvPicPr>
          <p:nvPr/>
        </p:nvPicPr>
        <p:blipFill>
          <a:blip r:embed="rId2"/>
          <a:stretch>
            <a:fillRect/>
          </a:stretch>
        </p:blipFill>
        <p:spPr>
          <a:xfrm>
            <a:off x="641979" y="3838051"/>
            <a:ext cx="6297714" cy="2127688"/>
          </a:xfrm>
          <a:prstGeom prst="rect">
            <a:avLst/>
          </a:prstGeom>
        </p:spPr>
      </p:pic>
      <p:pic>
        <p:nvPicPr>
          <p:cNvPr id="5" name="Picture 4"/>
          <p:cNvPicPr>
            <a:picLocks noChangeAspect="1"/>
          </p:cNvPicPr>
          <p:nvPr/>
        </p:nvPicPr>
        <p:blipFill>
          <a:blip r:embed="rId3"/>
          <a:stretch>
            <a:fillRect/>
          </a:stretch>
        </p:blipFill>
        <p:spPr>
          <a:xfrm>
            <a:off x="7070209" y="3451815"/>
            <a:ext cx="5011346" cy="2725148"/>
          </a:xfrm>
          <a:prstGeom prst="rect">
            <a:avLst/>
          </a:prstGeom>
        </p:spPr>
      </p:pic>
    </p:spTree>
    <p:extLst>
      <p:ext uri="{BB962C8B-B14F-4D97-AF65-F5344CB8AC3E}">
        <p14:creationId xmlns:p14="http://schemas.microsoft.com/office/powerpoint/2010/main" val="2522509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Listing Commands</a:t>
            </a:r>
          </a:p>
        </p:txBody>
      </p:sp>
      <p:sp>
        <p:nvSpPr>
          <p:cNvPr id="3" name="Content Placeholder 2"/>
          <p:cNvSpPr>
            <a:spLocks noGrp="1"/>
          </p:cNvSpPr>
          <p:nvPr>
            <p:ph idx="1"/>
          </p:nvPr>
        </p:nvSpPr>
        <p:spPr/>
        <p:txBody>
          <a:bodyPr/>
          <a:lstStyle/>
          <a:p>
            <a:r>
              <a:rPr lang="en-US" b="1" dirty="0" err="1">
                <a:latin typeface="Arial" panose="020B0604020202020204" pitchFamily="34" charset="0"/>
                <a:cs typeface="Arial" panose="020B0604020202020204" pitchFamily="34" charset="0"/>
              </a:rPr>
              <a:t>lsc</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commands shows all </a:t>
            </a:r>
            <a:r>
              <a:rPr lang="en-US" dirty="0" err="1">
                <a:latin typeface="Arial" panose="020B0604020202020204" pitchFamily="34" charset="0"/>
                <a:cs typeface="Arial" panose="020B0604020202020204" pitchFamily="34" charset="0"/>
              </a:rPr>
              <a:t>Scapy</a:t>
            </a:r>
            <a:r>
              <a:rPr lang="en-US" dirty="0">
                <a:latin typeface="Arial" panose="020B0604020202020204" pitchFamily="34" charset="0"/>
                <a:cs typeface="Arial" panose="020B0604020202020204" pitchFamily="34" charset="0"/>
              </a:rPr>
              <a:t> functions</a:t>
            </a:r>
          </a:p>
          <a:p>
            <a:r>
              <a:rPr lang="en-US" dirty="0">
                <a:latin typeface="Arial" panose="020B0604020202020204" pitchFamily="34" charset="0"/>
                <a:cs typeface="Arial" panose="020B0604020202020204" pitchFamily="34" charset="0"/>
              </a:rPr>
              <a:t>To get help with any function/class, type</a:t>
            </a:r>
          </a:p>
          <a:p>
            <a:pPr lvl="1"/>
            <a:r>
              <a:rPr lang="en-US" b="1" dirty="0">
                <a:latin typeface="Arial" panose="020B0604020202020204" pitchFamily="34" charset="0"/>
                <a:cs typeface="Arial" panose="020B0604020202020204" pitchFamily="34" charset="0"/>
              </a:rPr>
              <a:t>help([function/class])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502" y="3269640"/>
            <a:ext cx="6008364" cy="342843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6499" y="3123438"/>
            <a:ext cx="6338745" cy="372083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6499" y="2782275"/>
            <a:ext cx="6924726" cy="352428"/>
          </a:xfrm>
          <a:prstGeom prst="rect">
            <a:avLst/>
          </a:prstGeom>
        </p:spPr>
      </p:pic>
    </p:spTree>
    <p:extLst>
      <p:ext uri="{BB962C8B-B14F-4D97-AF65-F5344CB8AC3E}">
        <p14:creationId xmlns:p14="http://schemas.microsoft.com/office/powerpoint/2010/main" val="744912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7ABC0-A89B-D364-C890-C2A526BB7861}"/>
              </a:ext>
            </a:extLst>
          </p:cNvPr>
          <p:cNvSpPr>
            <a:spLocks noGrp="1"/>
          </p:cNvSpPr>
          <p:nvPr>
            <p:ph type="title"/>
          </p:nvPr>
        </p:nvSpPr>
        <p:spPr/>
        <p:txBody>
          <a:bodyPr/>
          <a:lstStyle/>
          <a:p>
            <a:r>
              <a:rPr lang="en-US" dirty="0"/>
              <a:t> </a:t>
            </a:r>
            <a:r>
              <a:rPr lang="en-US" dirty="0">
                <a:latin typeface="Arial" panose="020B0604020202020204" pitchFamily="34" charset="0"/>
                <a:cs typeface="Arial" panose="020B0604020202020204" pitchFamily="34" charset="0"/>
              </a:rPr>
              <a:t>How Packets Are Constructed</a:t>
            </a:r>
          </a:p>
        </p:txBody>
      </p:sp>
      <p:pic>
        <p:nvPicPr>
          <p:cNvPr id="5" name="Content Placeholder 4" descr="Diagram&#10;&#10;Description automatically generated">
            <a:extLst>
              <a:ext uri="{FF2B5EF4-FFF2-40B4-BE49-F238E27FC236}">
                <a16:creationId xmlns:a16="http://schemas.microsoft.com/office/drawing/2014/main" id="{5092F4D0-CC23-264C-57CA-37EE015EC2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600200"/>
            <a:ext cx="5529360" cy="4525963"/>
          </a:xfrm>
        </p:spPr>
      </p:pic>
    </p:spTree>
    <p:extLst>
      <p:ext uri="{BB962C8B-B14F-4D97-AF65-F5344CB8AC3E}">
        <p14:creationId xmlns:p14="http://schemas.microsoft.com/office/powerpoint/2010/main" val="42126428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Creating Packets</a:t>
            </a:r>
          </a:p>
        </p:txBody>
      </p:sp>
      <p:sp>
        <p:nvSpPr>
          <p:cNvPr id="3" name="Content Placeholder 2"/>
          <p:cNvSpPr>
            <a:spLocks noGrp="1"/>
          </p:cNvSpPr>
          <p:nvPr>
            <p:ph idx="1"/>
          </p:nvPr>
        </p:nvSpPr>
        <p:spPr/>
        <p:txBody>
          <a:bodyPr>
            <a:normAutofit lnSpcReduction="10000"/>
          </a:bodyPr>
          <a:lstStyle/>
          <a:p>
            <a:r>
              <a:rPr lang="en-US" dirty="0">
                <a:latin typeface="Arial" panose="020B0604020202020204" pitchFamily="34" charset="0"/>
                <a:cs typeface="Arial" panose="020B0604020202020204" pitchFamily="34" charset="0"/>
              </a:rPr>
              <a:t>Packets are constructed by layers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Build from lower layers up to higher layers moving from left to right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Separate layers with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Override default value for field with &lt;field&gt;=&lt;value&gt;</a:t>
            </a:r>
          </a:p>
          <a:p>
            <a:pPr lvl="1"/>
            <a:r>
              <a:rPr lang="en-US" b="1" dirty="0">
                <a:latin typeface="Arial" panose="020B0604020202020204" pitchFamily="34" charset="0"/>
                <a:cs typeface="Arial" panose="020B0604020202020204" pitchFamily="34" charset="0"/>
              </a:rPr>
              <a:t>packet=IP(</a:t>
            </a:r>
            <a:r>
              <a:rPr lang="en-US" b="1" dirty="0" err="1">
                <a:latin typeface="Arial" panose="020B0604020202020204" pitchFamily="34" charset="0"/>
                <a:cs typeface="Arial" panose="020B0604020202020204" pitchFamily="34" charset="0"/>
              </a:rPr>
              <a:t>dst</a:t>
            </a:r>
            <a:r>
              <a:rPr lang="en-US" b="1" dirty="0">
                <a:latin typeface="Arial" panose="020B0604020202020204" pitchFamily="34" charset="0"/>
                <a:cs typeface="Arial" panose="020B0604020202020204" pitchFamily="34" charset="0"/>
              </a:rPr>
              <a:t>="192.168.1.81")/TCP(</a:t>
            </a:r>
            <a:r>
              <a:rPr lang="en-US" b="1" dirty="0" err="1">
                <a:latin typeface="Arial" panose="020B0604020202020204" pitchFamily="34" charset="0"/>
                <a:cs typeface="Arial" panose="020B0604020202020204" pitchFamily="34" charset="0"/>
              </a:rPr>
              <a:t>dport</a:t>
            </a:r>
            <a:r>
              <a:rPr lang="en-US" b="1" dirty="0">
                <a:latin typeface="Arial" panose="020B0604020202020204" pitchFamily="34" charset="0"/>
                <a:cs typeface="Arial" panose="020B0604020202020204" pitchFamily="34" charset="0"/>
              </a:rPr>
              <a:t>=23)/"Hello World"</a:t>
            </a:r>
          </a:p>
          <a:p>
            <a:pPr lvl="1"/>
            <a:r>
              <a:rPr lang="en-US" b="1" dirty="0">
                <a:latin typeface="Arial" panose="020B0604020202020204" pitchFamily="34" charset="0"/>
                <a:cs typeface="Arial" panose="020B0604020202020204" pitchFamily="34" charset="0"/>
              </a:rPr>
              <a:t>ls(packet)</a:t>
            </a:r>
          </a:p>
          <a:p>
            <a:endParaRPr lang="en-US" dirty="0"/>
          </a:p>
        </p:txBody>
      </p:sp>
    </p:spTree>
    <p:extLst>
      <p:ext uri="{BB962C8B-B14F-4D97-AF65-F5344CB8AC3E}">
        <p14:creationId xmlns:p14="http://schemas.microsoft.com/office/powerpoint/2010/main" val="1778722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IP Addressing</a:t>
            </a:r>
          </a:p>
        </p:txBody>
      </p:sp>
      <p:sp>
        <p:nvSpPr>
          <p:cNvPr id="3" name="Content Placeholder 2"/>
          <p:cNvSpPr>
            <a:spLocks noGrp="1"/>
          </p:cNvSpPr>
          <p:nvPr>
            <p:ph idx="1"/>
          </p:nvPr>
        </p:nvSpPr>
        <p:spPr>
          <a:xfrm>
            <a:off x="838200" y="1595656"/>
            <a:ext cx="10515600" cy="4351338"/>
          </a:xfrm>
        </p:spPr>
        <p:txBody>
          <a:bodyPr/>
          <a:lstStyle/>
          <a:p>
            <a:r>
              <a:rPr lang="en-US" dirty="0">
                <a:latin typeface="Arial" panose="020B0604020202020204" pitchFamily="34" charset="0"/>
                <a:cs typeface="Arial" panose="020B0604020202020204" pitchFamily="34" charset="0"/>
              </a:rPr>
              <a:t>IP address: 32-bit identifier for host, router interface </a:t>
            </a:r>
          </a:p>
          <a:p>
            <a:r>
              <a:rPr lang="en-US" dirty="0">
                <a:latin typeface="Arial" panose="020B0604020202020204" pitchFamily="34" charset="0"/>
                <a:cs typeface="Arial" panose="020B0604020202020204" pitchFamily="34" charset="0"/>
              </a:rPr>
              <a:t>Interface: connection between host/router and physical link</a:t>
            </a:r>
          </a:p>
          <a:p>
            <a:pPr lvl="1"/>
            <a:r>
              <a:rPr lang="en-US" dirty="0">
                <a:latin typeface="Arial" panose="020B0604020202020204" pitchFamily="34" charset="0"/>
                <a:cs typeface="Arial" panose="020B0604020202020204" pitchFamily="34" charset="0"/>
              </a:rPr>
              <a:t>router’s typically have multiple interfaces</a:t>
            </a:r>
          </a:p>
          <a:p>
            <a:pPr lvl="1"/>
            <a:r>
              <a:rPr lang="en-US" dirty="0">
                <a:latin typeface="Arial" panose="020B0604020202020204" pitchFamily="34" charset="0"/>
                <a:cs typeface="Arial" panose="020B0604020202020204" pitchFamily="34" charset="0"/>
              </a:rPr>
              <a:t>host typically has one or two interfaces (e.g., wired Ethernet, wireless 802.11)</a:t>
            </a:r>
          </a:p>
          <a:p>
            <a:r>
              <a:rPr lang="en-US" dirty="0">
                <a:latin typeface="Arial" panose="020B0604020202020204" pitchFamily="34" charset="0"/>
                <a:cs typeface="Arial" panose="020B0604020202020204" pitchFamily="34" charset="0"/>
              </a:rPr>
              <a:t>IP addresses associated with each interface</a:t>
            </a:r>
          </a:p>
          <a:p>
            <a:endParaRPr lang="en-US" dirty="0"/>
          </a:p>
        </p:txBody>
      </p:sp>
      <p:pic>
        <p:nvPicPr>
          <p:cNvPr id="4" name="Picture 3"/>
          <p:cNvPicPr>
            <a:picLocks noChangeAspect="1"/>
          </p:cNvPicPr>
          <p:nvPr/>
        </p:nvPicPr>
        <p:blipFill>
          <a:blip r:embed="rId2"/>
          <a:stretch>
            <a:fillRect/>
          </a:stretch>
        </p:blipFill>
        <p:spPr>
          <a:xfrm>
            <a:off x="1760556" y="4210546"/>
            <a:ext cx="5944115" cy="2554445"/>
          </a:xfrm>
          <a:prstGeom prst="rect">
            <a:avLst/>
          </a:prstGeom>
        </p:spPr>
      </p:pic>
    </p:spTree>
    <p:extLst>
      <p:ext uri="{BB962C8B-B14F-4D97-AF65-F5344CB8AC3E}">
        <p14:creationId xmlns:p14="http://schemas.microsoft.com/office/powerpoint/2010/main" val="1004612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Layer Stacking</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Operator Overloading (packet.py)</a:t>
            </a:r>
          </a:p>
          <a:p>
            <a:endParaRPr lang="en-US" dirty="0"/>
          </a:p>
          <a:p>
            <a:endParaRPr lang="en-US" dirty="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73" y="2670684"/>
            <a:ext cx="5684263" cy="3122341"/>
          </a:xfrm>
          <a:prstGeom prst="rect">
            <a:avLst/>
          </a:prstGeom>
        </p:spPr>
      </p:pic>
    </p:spTree>
    <p:extLst>
      <p:ext uri="{BB962C8B-B14F-4D97-AF65-F5344CB8AC3E}">
        <p14:creationId xmlns:p14="http://schemas.microsoft.com/office/powerpoint/2010/main" val="2626702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Making Packets</a:t>
            </a:r>
          </a:p>
        </p:txBody>
      </p:sp>
      <p:pic>
        <p:nvPicPr>
          <p:cNvPr id="4" name="Content Placeholder 3"/>
          <p:cNvPicPr>
            <a:picLocks noGrp="1" noChangeAspect="1"/>
          </p:cNvPicPr>
          <p:nvPr>
            <p:ph idx="1"/>
          </p:nvPr>
        </p:nvPicPr>
        <p:blipFill>
          <a:blip r:embed="rId2"/>
          <a:stretch>
            <a:fillRect/>
          </a:stretch>
        </p:blipFill>
        <p:spPr>
          <a:xfrm>
            <a:off x="1586404" y="1897878"/>
            <a:ext cx="6675699" cy="4316342"/>
          </a:xfrm>
          <a:prstGeom prst="rect">
            <a:avLst/>
          </a:prstGeom>
        </p:spPr>
      </p:pic>
    </p:spTree>
    <p:extLst>
      <p:ext uri="{BB962C8B-B14F-4D97-AF65-F5344CB8AC3E}">
        <p14:creationId xmlns:p14="http://schemas.microsoft.com/office/powerpoint/2010/main" val="30175413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Inspecting Packets</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packet</a:t>
            </a:r>
          </a:p>
          <a:p>
            <a:r>
              <a:rPr lang="en-US" dirty="0" err="1">
                <a:latin typeface="Arial" panose="020B0604020202020204" pitchFamily="34" charset="0"/>
                <a:cs typeface="Arial" panose="020B0604020202020204" pitchFamily="34" charset="0"/>
              </a:rPr>
              <a:t>packet.summary</a:t>
            </a:r>
            <a:r>
              <a:rPr lang="en-US" dirty="0">
                <a:latin typeface="Arial" panose="020B0604020202020204" pitchFamily="34" charset="0"/>
                <a:cs typeface="Arial" panose="020B0604020202020204" pitchFamily="34" charset="0"/>
              </a:rPr>
              <a:t>()</a:t>
            </a:r>
          </a:p>
          <a:p>
            <a:r>
              <a:rPr lang="en-US" dirty="0" err="1">
                <a:latin typeface="Arial" panose="020B0604020202020204" pitchFamily="34" charset="0"/>
                <a:cs typeface="Arial" panose="020B0604020202020204" pitchFamily="34" charset="0"/>
              </a:rPr>
              <a:t>packet.show</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ls(packet)</a:t>
            </a:r>
          </a:p>
          <a:p>
            <a:endParaRPr lang="en-US" dirty="0"/>
          </a:p>
        </p:txBody>
      </p:sp>
      <p:pic>
        <p:nvPicPr>
          <p:cNvPr id="4" name="Picture 3"/>
          <p:cNvPicPr>
            <a:picLocks noChangeAspect="1"/>
          </p:cNvPicPr>
          <p:nvPr/>
        </p:nvPicPr>
        <p:blipFill>
          <a:blip r:embed="rId2"/>
          <a:stretch>
            <a:fillRect/>
          </a:stretch>
        </p:blipFill>
        <p:spPr>
          <a:xfrm>
            <a:off x="1028129" y="4334418"/>
            <a:ext cx="8444430" cy="533256"/>
          </a:xfrm>
          <a:prstGeom prst="rect">
            <a:avLst/>
          </a:prstGeom>
        </p:spPr>
      </p:pic>
    </p:spTree>
    <p:extLst>
      <p:ext uri="{BB962C8B-B14F-4D97-AF65-F5344CB8AC3E}">
        <p14:creationId xmlns:p14="http://schemas.microsoft.com/office/powerpoint/2010/main" val="930444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Inspecting Packets</a:t>
            </a:r>
          </a:p>
        </p:txBody>
      </p:sp>
      <p:pic>
        <p:nvPicPr>
          <p:cNvPr id="4" name="Content Placeholder 3"/>
          <p:cNvPicPr>
            <a:picLocks noGrp="1" noChangeAspect="1"/>
          </p:cNvPicPr>
          <p:nvPr>
            <p:ph idx="1"/>
          </p:nvPr>
        </p:nvPicPr>
        <p:blipFill>
          <a:blip r:embed="rId2"/>
          <a:stretch>
            <a:fillRect/>
          </a:stretch>
        </p:blipFill>
        <p:spPr>
          <a:xfrm>
            <a:off x="969598" y="1738582"/>
            <a:ext cx="6584251" cy="4218798"/>
          </a:xfrm>
          <a:prstGeom prst="rect">
            <a:avLst/>
          </a:prstGeom>
        </p:spPr>
      </p:pic>
    </p:spTree>
    <p:extLst>
      <p:ext uri="{BB962C8B-B14F-4D97-AF65-F5344CB8AC3E}">
        <p14:creationId xmlns:p14="http://schemas.microsoft.com/office/powerpoint/2010/main" val="3751630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F5CCD-443B-F47A-6A85-0B14CCE7C15D}"/>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Inspecting Packets</a:t>
            </a:r>
          </a:p>
        </p:txBody>
      </p:sp>
      <p:sp>
        <p:nvSpPr>
          <p:cNvPr id="3" name="Content Placeholder 2">
            <a:extLst>
              <a:ext uri="{FF2B5EF4-FFF2-40B4-BE49-F238E27FC236}">
                <a16:creationId xmlns:a16="http://schemas.microsoft.com/office/drawing/2014/main" id="{B47B1B9A-4C7B-152C-AD23-C34F3E13DFF5}"/>
              </a:ext>
            </a:extLst>
          </p:cNvPr>
          <p:cNvSpPr>
            <a:spLocks noGrp="1"/>
          </p:cNvSpPr>
          <p:nvPr>
            <p:ph idx="1"/>
          </p:nvPr>
        </p:nvSpPr>
        <p:spPr>
          <a:xfrm>
            <a:off x="609600" y="1600201"/>
            <a:ext cx="3810000" cy="4525963"/>
          </a:xfrm>
        </p:spPr>
        <p:txBody>
          <a:bodyPr/>
          <a:lstStyle/>
          <a:p>
            <a:r>
              <a:rPr lang="en-US" dirty="0">
                <a:latin typeface="Arial" panose="020B0604020202020204" pitchFamily="34" charset="0"/>
                <a:cs typeface="Arial" panose="020B0604020202020204" pitchFamily="34" charset="0"/>
              </a:rPr>
              <a:t>Using </a:t>
            </a:r>
            <a:r>
              <a:rPr lang="en-US" dirty="0" err="1">
                <a:latin typeface="Arial" panose="020B0604020202020204" pitchFamily="34" charset="0"/>
                <a:cs typeface="Arial" panose="020B0604020202020204" pitchFamily="34" charset="0"/>
              </a:rPr>
              <a:t>hexdump</a:t>
            </a:r>
            <a:r>
              <a:rPr lang="en-US" dirty="0">
                <a:latin typeface="Arial" panose="020B0604020202020204" pitchFamily="34" charset="0"/>
                <a:cs typeface="Arial" panose="020B0604020202020204" pitchFamily="34" charset="0"/>
              </a:rPr>
              <a:t>()</a:t>
            </a:r>
          </a:p>
          <a:p>
            <a:endParaRPr lang="en-US" dirty="0"/>
          </a:p>
        </p:txBody>
      </p:sp>
      <p:sp>
        <p:nvSpPr>
          <p:cNvPr id="4" name="Content Placeholder 2">
            <a:extLst>
              <a:ext uri="{FF2B5EF4-FFF2-40B4-BE49-F238E27FC236}">
                <a16:creationId xmlns:a16="http://schemas.microsoft.com/office/drawing/2014/main" id="{2A27222C-A0E0-D672-1513-3A7D6192559B}"/>
              </a:ext>
            </a:extLst>
          </p:cNvPr>
          <p:cNvSpPr txBox="1">
            <a:spLocks/>
          </p:cNvSpPr>
          <p:nvPr/>
        </p:nvSpPr>
        <p:spPr>
          <a:xfrm>
            <a:off x="5105400" y="1600201"/>
            <a:ext cx="38100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Using </a:t>
            </a:r>
            <a:r>
              <a:rPr lang="en-US" dirty="0" err="1">
                <a:latin typeface="Arial" panose="020B0604020202020204" pitchFamily="34" charset="0"/>
                <a:cs typeface="Arial" panose="020B0604020202020204" pitchFamily="34" charset="0"/>
              </a:rPr>
              <a:t>pkt.show</a:t>
            </a:r>
            <a:r>
              <a:rPr lang="en-US" dirty="0">
                <a:latin typeface="Arial" panose="020B0604020202020204" pitchFamily="34" charset="0"/>
                <a:cs typeface="Arial" panose="020B0604020202020204" pitchFamily="34" charset="0"/>
              </a:rPr>
              <a:t>()</a:t>
            </a:r>
          </a:p>
          <a:p>
            <a:endParaRPr lang="en-US" dirty="0"/>
          </a:p>
        </p:txBody>
      </p:sp>
      <p:pic>
        <p:nvPicPr>
          <p:cNvPr id="6" name="Picture 5">
            <a:extLst>
              <a:ext uri="{FF2B5EF4-FFF2-40B4-BE49-F238E27FC236}">
                <a16:creationId xmlns:a16="http://schemas.microsoft.com/office/drawing/2014/main" id="{E493BEBE-4139-EAC5-E5F0-7BF9081BD249}"/>
              </a:ext>
            </a:extLst>
          </p:cNvPr>
          <p:cNvPicPr>
            <a:picLocks noChangeAspect="1"/>
          </p:cNvPicPr>
          <p:nvPr/>
        </p:nvPicPr>
        <p:blipFill rotWithShape="1">
          <a:blip r:embed="rId2"/>
          <a:srcRect b="33776"/>
          <a:stretch/>
        </p:blipFill>
        <p:spPr>
          <a:xfrm>
            <a:off x="5410200" y="2286000"/>
            <a:ext cx="5996354" cy="3908427"/>
          </a:xfrm>
          <a:prstGeom prst="rect">
            <a:avLst/>
          </a:prstGeom>
        </p:spPr>
      </p:pic>
      <p:pic>
        <p:nvPicPr>
          <p:cNvPr id="8" name="Picture 7">
            <a:extLst>
              <a:ext uri="{FF2B5EF4-FFF2-40B4-BE49-F238E27FC236}">
                <a16:creationId xmlns:a16="http://schemas.microsoft.com/office/drawing/2014/main" id="{B70F9E45-3C03-A3CD-6B7A-D88DA37E1FB2}"/>
              </a:ext>
            </a:extLst>
          </p:cNvPr>
          <p:cNvPicPr>
            <a:picLocks noChangeAspect="1"/>
          </p:cNvPicPr>
          <p:nvPr/>
        </p:nvPicPr>
        <p:blipFill rotWithShape="1">
          <a:blip r:embed="rId3"/>
          <a:srcRect r="62983"/>
          <a:stretch/>
        </p:blipFill>
        <p:spPr>
          <a:xfrm>
            <a:off x="914400" y="2438400"/>
            <a:ext cx="3505200" cy="2076740"/>
          </a:xfrm>
          <a:prstGeom prst="rect">
            <a:avLst/>
          </a:prstGeom>
        </p:spPr>
      </p:pic>
    </p:spTree>
    <p:extLst>
      <p:ext uri="{BB962C8B-B14F-4D97-AF65-F5344CB8AC3E}">
        <p14:creationId xmlns:p14="http://schemas.microsoft.com/office/powerpoint/2010/main" val="690370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25D21-C9D2-608F-1244-45E37F842F43}"/>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Slicing the Protocol Layers</a:t>
            </a:r>
            <a:endParaRPr lang="en-US" dirty="0"/>
          </a:p>
        </p:txBody>
      </p:sp>
      <p:pic>
        <p:nvPicPr>
          <p:cNvPr id="7" name="Content Placeholder 6" descr="Graphical user interface, text, application&#10;&#10;Description automatically generated">
            <a:extLst>
              <a:ext uri="{FF2B5EF4-FFF2-40B4-BE49-F238E27FC236}">
                <a16:creationId xmlns:a16="http://schemas.microsoft.com/office/drawing/2014/main" id="{6C885EFC-1FA0-6AD5-73B4-CA132E0C85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124200"/>
            <a:ext cx="8145012" cy="3029373"/>
          </a:xfrm>
        </p:spPr>
      </p:pic>
      <p:pic>
        <p:nvPicPr>
          <p:cNvPr id="9" name="Picture 8">
            <a:extLst>
              <a:ext uri="{FF2B5EF4-FFF2-40B4-BE49-F238E27FC236}">
                <a16:creationId xmlns:a16="http://schemas.microsoft.com/office/drawing/2014/main" id="{76E00423-0816-8237-A92F-65420DA14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752600"/>
            <a:ext cx="9450119" cy="828791"/>
          </a:xfrm>
          <a:prstGeom prst="rect">
            <a:avLst/>
          </a:prstGeom>
        </p:spPr>
      </p:pic>
      <p:cxnSp>
        <p:nvCxnSpPr>
          <p:cNvPr id="6" name="Straight Arrow Connector 5"/>
          <p:cNvCxnSpPr/>
          <p:nvPr/>
        </p:nvCxnSpPr>
        <p:spPr>
          <a:xfrm flipH="1" flipV="1">
            <a:off x="1624818" y="6161649"/>
            <a:ext cx="1160585" cy="295422"/>
          </a:xfrm>
          <a:prstGeom prst="straightConnector1">
            <a:avLst/>
          </a:prstGeom>
          <a:ln>
            <a:solidFill>
              <a:srgbClr val="FF0000"/>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2848708" y="6344529"/>
            <a:ext cx="2025747" cy="369332"/>
          </a:xfrm>
          <a:prstGeom prst="rect">
            <a:avLst/>
          </a:prstGeom>
          <a:noFill/>
        </p:spPr>
        <p:txBody>
          <a:bodyPr wrap="square" rtlCol="0">
            <a:spAutoFit/>
          </a:bodyPr>
          <a:lstStyle/>
          <a:p>
            <a:r>
              <a:rPr lang="en-US" dirty="0"/>
              <a:t>It is a binary string</a:t>
            </a:r>
          </a:p>
        </p:txBody>
      </p:sp>
    </p:spTree>
    <p:extLst>
      <p:ext uri="{BB962C8B-B14F-4D97-AF65-F5344CB8AC3E}">
        <p14:creationId xmlns:p14="http://schemas.microsoft.com/office/powerpoint/2010/main" val="3163863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AA8D3-5A35-EADB-058C-54D7D7EC7D5F}"/>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Accessing Layers</a:t>
            </a:r>
          </a:p>
        </p:txBody>
      </p:sp>
      <p:pic>
        <p:nvPicPr>
          <p:cNvPr id="5" name="Content Placeholder 4" descr="Text, letter&#10;&#10;Description automatically generated">
            <a:extLst>
              <a:ext uri="{FF2B5EF4-FFF2-40B4-BE49-F238E27FC236}">
                <a16:creationId xmlns:a16="http://schemas.microsoft.com/office/drawing/2014/main" id="{9E0E0304-2936-2AB4-1950-BC22CB39BC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56038"/>
            <a:ext cx="4172532" cy="2524477"/>
          </a:xfrm>
        </p:spPr>
      </p:pic>
      <p:pic>
        <p:nvPicPr>
          <p:cNvPr id="7" name="Picture 6" descr="Text, letter&#10;&#10;Description automatically generated">
            <a:extLst>
              <a:ext uri="{FF2B5EF4-FFF2-40B4-BE49-F238E27FC236}">
                <a16:creationId xmlns:a16="http://schemas.microsoft.com/office/drawing/2014/main" id="{50972FD4-9EE5-DB09-E3E8-587AAB599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2456038"/>
            <a:ext cx="3172268" cy="1676634"/>
          </a:xfrm>
          <a:prstGeom prst="rect">
            <a:avLst/>
          </a:prstGeom>
        </p:spPr>
      </p:pic>
      <p:sp>
        <p:nvSpPr>
          <p:cNvPr id="8" name="TextBox 7">
            <a:extLst>
              <a:ext uri="{FF2B5EF4-FFF2-40B4-BE49-F238E27FC236}">
                <a16:creationId xmlns:a16="http://schemas.microsoft.com/office/drawing/2014/main" id="{C0EC1D6A-2878-4645-9BD2-A958EBEEB7FD}"/>
              </a:ext>
            </a:extLst>
          </p:cNvPr>
          <p:cNvSpPr txBox="1"/>
          <p:nvPr/>
        </p:nvSpPr>
        <p:spPr>
          <a:xfrm>
            <a:off x="6477000" y="1779207"/>
            <a:ext cx="3198311"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Check layer existence</a:t>
            </a:r>
          </a:p>
        </p:txBody>
      </p:sp>
      <p:sp>
        <p:nvSpPr>
          <p:cNvPr id="9" name="TextBox 8">
            <a:extLst>
              <a:ext uri="{FF2B5EF4-FFF2-40B4-BE49-F238E27FC236}">
                <a16:creationId xmlns:a16="http://schemas.microsoft.com/office/drawing/2014/main" id="{9185C7DD-A5DF-1F2F-DDFB-B45AA894D480}"/>
              </a:ext>
            </a:extLst>
          </p:cNvPr>
          <p:cNvSpPr txBox="1"/>
          <p:nvPr/>
        </p:nvSpPr>
        <p:spPr>
          <a:xfrm>
            <a:off x="6248400" y="5410200"/>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F0E6E18E-70A1-2203-CF2D-23DEF40BA0C5}"/>
              </a:ext>
            </a:extLst>
          </p:cNvPr>
          <p:cNvSpPr txBox="1"/>
          <p:nvPr/>
        </p:nvSpPr>
        <p:spPr>
          <a:xfrm>
            <a:off x="1676400" y="1770537"/>
            <a:ext cx="235833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Get inner layers</a:t>
            </a:r>
          </a:p>
        </p:txBody>
      </p:sp>
    </p:spTree>
    <p:extLst>
      <p:ext uri="{BB962C8B-B14F-4D97-AF65-F5344CB8AC3E}">
        <p14:creationId xmlns:p14="http://schemas.microsoft.com/office/powerpoint/2010/main" val="3357844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Inspecting Packet Fields</a:t>
            </a:r>
          </a:p>
        </p:txBody>
      </p:sp>
      <p:sp>
        <p:nvSpPr>
          <p:cNvPr id="3" name="Content Placeholder 2"/>
          <p:cNvSpPr>
            <a:spLocks noGrp="1"/>
          </p:cNvSpPr>
          <p:nvPr>
            <p:ph idx="1"/>
          </p:nvPr>
        </p:nvSpPr>
        <p:spPr>
          <a:xfrm>
            <a:off x="838200" y="1825624"/>
            <a:ext cx="10515600" cy="4629929"/>
          </a:xfrm>
        </p:spPr>
        <p:txBody>
          <a:bodyPr>
            <a:normAutofit fontScale="85000" lnSpcReduction="20000"/>
          </a:bodyPr>
          <a:lstStyle/>
          <a:p>
            <a:r>
              <a:rPr lang="en-US" dirty="0">
                <a:latin typeface="Arial" panose="020B0604020202020204" pitchFamily="34" charset="0"/>
                <a:cs typeface="Arial" panose="020B0604020202020204" pitchFamily="34" charset="0"/>
              </a:rPr>
              <a:t>You can view the value of an individual field in a packet by using </a:t>
            </a:r>
            <a:r>
              <a:rPr lang="en-US" b="1" dirty="0" err="1">
                <a:latin typeface="Arial" panose="020B0604020202020204" pitchFamily="34" charset="0"/>
                <a:cs typeface="Arial" panose="020B0604020202020204" pitchFamily="34" charset="0"/>
              </a:rPr>
              <a:t>packet_name.field_name</a:t>
            </a:r>
            <a:endParaRPr lang="en-US" b="1"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If the field name is not unique across the protocol layers, use </a:t>
            </a:r>
            <a:r>
              <a:rPr lang="en-US" b="1" dirty="0" err="1">
                <a:latin typeface="Arial" panose="020B0604020202020204" pitchFamily="34" charset="0"/>
                <a:cs typeface="Arial" panose="020B0604020202020204" pitchFamily="34" charset="0"/>
              </a:rPr>
              <a:t>packet_name</a:t>
            </a:r>
            <a:r>
              <a:rPr lang="en-US" b="1" dirty="0">
                <a:latin typeface="Arial" panose="020B0604020202020204" pitchFamily="34" charset="0"/>
                <a:cs typeface="Arial" panose="020B0604020202020204" pitchFamily="34" charset="0"/>
              </a:rPr>
              <a:t>[proto].</a:t>
            </a:r>
            <a:r>
              <a:rPr lang="en-US" b="1" dirty="0" err="1">
                <a:latin typeface="Arial" panose="020B0604020202020204" pitchFamily="34" charset="0"/>
                <a:cs typeface="Arial" panose="020B0604020202020204" pitchFamily="34" charset="0"/>
              </a:rPr>
              <a:t>field_name</a:t>
            </a:r>
            <a:endParaRPr lang="en-US" b="1"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 example</a:t>
            </a:r>
          </a:p>
          <a:p>
            <a:pPr lvl="1"/>
            <a:r>
              <a:rPr lang="en-US" b="1" dirty="0">
                <a:latin typeface="Arial" panose="020B0604020202020204" pitchFamily="34" charset="0"/>
                <a:cs typeface="Arial" panose="020B0604020202020204" pitchFamily="34" charset="0"/>
              </a:rPr>
              <a:t>packet[TCP].flags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After creating a packet, you can change any field in the packet by using </a:t>
            </a:r>
            <a:r>
              <a:rPr lang="en-US" b="1" dirty="0" err="1">
                <a:latin typeface="Arial" panose="020B0604020202020204" pitchFamily="34" charset="0"/>
                <a:cs typeface="Arial" panose="020B0604020202020204" pitchFamily="34" charset="0"/>
              </a:rPr>
              <a:t>packet_name.field_name</a:t>
            </a:r>
            <a:r>
              <a:rPr lang="en-US" b="1" dirty="0">
                <a:latin typeface="Arial" panose="020B0604020202020204" pitchFamily="34" charset="0"/>
                <a:cs typeface="Arial" panose="020B0604020202020204" pitchFamily="34" charset="0"/>
              </a:rPr>
              <a:t> = value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If the field is not unique, use </a:t>
            </a:r>
            <a:r>
              <a:rPr lang="en-US" b="1" dirty="0" err="1">
                <a:latin typeface="Arial" panose="020B0604020202020204" pitchFamily="34" charset="0"/>
                <a:cs typeface="Arial" panose="020B0604020202020204" pitchFamily="34" charset="0"/>
              </a:rPr>
              <a:t>packet_name</a:t>
            </a:r>
            <a:r>
              <a:rPr lang="en-US" b="1" dirty="0">
                <a:latin typeface="Arial" panose="020B0604020202020204" pitchFamily="34" charset="0"/>
                <a:cs typeface="Arial" panose="020B0604020202020204" pitchFamily="34" charset="0"/>
              </a:rPr>
              <a:t>[proto].</a:t>
            </a:r>
            <a:r>
              <a:rPr lang="en-US" b="1" dirty="0" err="1">
                <a:latin typeface="Arial" panose="020B0604020202020204" pitchFamily="34" charset="0"/>
                <a:cs typeface="Arial" panose="020B0604020202020204" pitchFamily="34" charset="0"/>
              </a:rPr>
              <a:t>field_name</a:t>
            </a:r>
            <a:r>
              <a:rPr lang="en-US" b="1" dirty="0">
                <a:latin typeface="Arial" panose="020B0604020202020204" pitchFamily="34" charset="0"/>
                <a:cs typeface="Arial" panose="020B0604020202020204" pitchFamily="34" charset="0"/>
              </a:rPr>
              <a:t> = value</a:t>
            </a:r>
          </a:p>
          <a:p>
            <a:endParaRPr lang="en-US" dirty="0"/>
          </a:p>
        </p:txBody>
      </p:sp>
    </p:spTree>
    <p:extLst>
      <p:ext uri="{BB962C8B-B14F-4D97-AF65-F5344CB8AC3E}">
        <p14:creationId xmlns:p14="http://schemas.microsoft.com/office/powerpoint/2010/main" val="37347262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Specifying Addresses and Ports</a:t>
            </a:r>
          </a:p>
        </p:txBody>
      </p:sp>
      <p:sp>
        <p:nvSpPr>
          <p:cNvPr id="3" name="Content Placeholder 2"/>
          <p:cNvSpPr>
            <a:spLocks noGrp="1"/>
          </p:cNvSpPr>
          <p:nvPr>
            <p:ph idx="1"/>
          </p:nvPr>
        </p:nvSpPr>
        <p:spPr>
          <a:xfrm>
            <a:off x="838200" y="1825625"/>
            <a:ext cx="10515600" cy="4684684"/>
          </a:xfrm>
        </p:spPr>
        <p:txBody>
          <a:bodyPr>
            <a:normAutofit/>
          </a:bodyPr>
          <a:lstStyle/>
          <a:p>
            <a:r>
              <a:rPr lang="en-US" dirty="0">
                <a:latin typeface="Arial" panose="020B0604020202020204" pitchFamily="34" charset="0"/>
                <a:cs typeface="Arial" panose="020B0604020202020204" pitchFamily="34" charset="0"/>
              </a:rPr>
              <a:t>Single target</a:t>
            </a:r>
          </a:p>
          <a:p>
            <a:pPr lvl="1"/>
            <a:r>
              <a:rPr lang="en-US" b="1" dirty="0">
                <a:latin typeface="Arial" panose="020B0604020202020204" pitchFamily="34" charset="0"/>
                <a:cs typeface="Arial" panose="020B0604020202020204" pitchFamily="34" charset="0"/>
              </a:rPr>
              <a:t>packet=IP(</a:t>
            </a:r>
            <a:r>
              <a:rPr lang="en-US" b="1" dirty="0" err="1">
                <a:latin typeface="Arial" panose="020B0604020202020204" pitchFamily="34" charset="0"/>
                <a:cs typeface="Arial" panose="020B0604020202020204" pitchFamily="34" charset="0"/>
              </a:rPr>
              <a:t>dst</a:t>
            </a:r>
            <a:r>
              <a:rPr lang="en-US" b="1" dirty="0">
                <a:latin typeface="Arial" panose="020B0604020202020204" pitchFamily="34" charset="0"/>
                <a:cs typeface="Arial" panose="020B0604020202020204" pitchFamily="34" charset="0"/>
              </a:rPr>
              <a:t>=“198.162.1.81”)</a:t>
            </a:r>
          </a:p>
          <a:p>
            <a:r>
              <a:rPr lang="en-US" dirty="0">
                <a:latin typeface="Arial" panose="020B0604020202020204" pitchFamily="34" charset="0"/>
                <a:cs typeface="Arial" panose="020B0604020202020204" pitchFamily="34" charset="0"/>
              </a:rPr>
              <a:t>CIDR notation</a:t>
            </a:r>
          </a:p>
          <a:p>
            <a:pPr lvl="1"/>
            <a:r>
              <a:rPr lang="en-US" b="1" dirty="0">
                <a:latin typeface="Arial" panose="020B0604020202020204" pitchFamily="34" charset="0"/>
                <a:cs typeface="Arial" panose="020B0604020202020204" pitchFamily="34" charset="0"/>
              </a:rPr>
              <a:t>packet=IP(</a:t>
            </a:r>
            <a:r>
              <a:rPr lang="en-US" b="1" dirty="0" err="1">
                <a:latin typeface="Arial" panose="020B0604020202020204" pitchFamily="34" charset="0"/>
                <a:cs typeface="Arial" panose="020B0604020202020204" pitchFamily="34" charset="0"/>
              </a:rPr>
              <a:t>dst</a:t>
            </a:r>
            <a:r>
              <a:rPr lang="en-US" b="1" dirty="0">
                <a:latin typeface="Arial" panose="020B0604020202020204" pitchFamily="34" charset="0"/>
                <a:cs typeface="Arial" panose="020B0604020202020204" pitchFamily="34" charset="0"/>
              </a:rPr>
              <a:t>=“198.162.1.0/24”)</a:t>
            </a:r>
          </a:p>
          <a:p>
            <a:r>
              <a:rPr lang="en-US" dirty="0">
                <a:latin typeface="Arial" panose="020B0604020202020204" pitchFamily="34" charset="0"/>
                <a:cs typeface="Arial" panose="020B0604020202020204" pitchFamily="34" charset="0"/>
              </a:rPr>
              <a:t>Multiple targets</a:t>
            </a:r>
          </a:p>
          <a:p>
            <a:pPr lvl="1"/>
            <a:r>
              <a:rPr lang="en-US" b="1" dirty="0">
                <a:latin typeface="Arial" panose="020B0604020202020204" pitchFamily="34" charset="0"/>
                <a:cs typeface="Arial" panose="020B0604020202020204" pitchFamily="34" charset="0"/>
              </a:rPr>
              <a:t>packet=IP(</a:t>
            </a:r>
            <a:r>
              <a:rPr lang="en-US" b="1" dirty="0" err="1">
                <a:latin typeface="Arial" panose="020B0604020202020204" pitchFamily="34" charset="0"/>
                <a:cs typeface="Arial" panose="020B0604020202020204" pitchFamily="34" charset="0"/>
              </a:rPr>
              <a:t>dst</a:t>
            </a:r>
            <a:r>
              <a:rPr lang="en-US" b="1" dirty="0">
                <a:latin typeface="Arial" panose="020B0604020202020204" pitchFamily="34" charset="0"/>
                <a:cs typeface="Arial" panose="020B0604020202020204" pitchFamily="34" charset="0"/>
              </a:rPr>
              <a:t>=[“198.162.1.1”,“198.162.1.3”,“198.162.1.6”])</a:t>
            </a:r>
          </a:p>
          <a:p>
            <a:r>
              <a:rPr lang="en-US" dirty="0">
                <a:latin typeface="Arial" panose="020B0604020202020204" pitchFamily="34" charset="0"/>
                <a:cs typeface="Arial" panose="020B0604020202020204" pitchFamily="34" charset="0"/>
              </a:rPr>
              <a:t>Create packet destined for ports 1-1000</a:t>
            </a:r>
          </a:p>
          <a:p>
            <a:pPr lvl="1"/>
            <a:r>
              <a:rPr lang="en-US" b="1" dirty="0">
                <a:latin typeface="Arial" panose="020B0604020202020204" pitchFamily="34" charset="0"/>
                <a:cs typeface="Arial" panose="020B0604020202020204" pitchFamily="34" charset="0"/>
              </a:rPr>
              <a:t>packet=IP(</a:t>
            </a:r>
            <a:r>
              <a:rPr lang="en-US" b="1" dirty="0" err="1">
                <a:latin typeface="Arial" panose="020B0604020202020204" pitchFamily="34" charset="0"/>
                <a:cs typeface="Arial" panose="020B0604020202020204" pitchFamily="34" charset="0"/>
              </a:rPr>
              <a:t>dst</a:t>
            </a:r>
            <a:r>
              <a:rPr lang="en-US" b="1" dirty="0">
                <a:latin typeface="Arial" panose="020B0604020202020204" pitchFamily="34" charset="0"/>
                <a:cs typeface="Arial" panose="020B0604020202020204" pitchFamily="34" charset="0"/>
              </a:rPr>
              <a:t>=“198.162.1.81”)/TCP(</a:t>
            </a:r>
            <a:r>
              <a:rPr lang="en-US" b="1" dirty="0" err="1">
                <a:latin typeface="Arial" panose="020B0604020202020204" pitchFamily="34" charset="0"/>
                <a:cs typeface="Arial" panose="020B0604020202020204" pitchFamily="34" charset="0"/>
              </a:rPr>
              <a:t>dport</a:t>
            </a:r>
            <a:r>
              <a:rPr lang="en-US" b="1">
                <a:latin typeface="Arial" panose="020B0604020202020204" pitchFamily="34" charset="0"/>
                <a:cs typeface="Arial" panose="020B0604020202020204" pitchFamily="34" charset="0"/>
              </a:rPr>
              <a:t>=(1,1000))</a:t>
            </a:r>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 a list of ports, type</a:t>
            </a:r>
          </a:p>
          <a:p>
            <a:pPr lvl="1"/>
            <a:r>
              <a:rPr lang="en-US" b="1" dirty="0">
                <a:latin typeface="Arial" panose="020B0604020202020204" pitchFamily="34" charset="0"/>
                <a:cs typeface="Arial" panose="020B0604020202020204" pitchFamily="34" charset="0"/>
              </a:rPr>
              <a:t>packet=IP(</a:t>
            </a:r>
            <a:r>
              <a:rPr lang="en-US" b="1" dirty="0" err="1">
                <a:latin typeface="Arial" panose="020B0604020202020204" pitchFamily="34" charset="0"/>
                <a:cs typeface="Arial" panose="020B0604020202020204" pitchFamily="34" charset="0"/>
              </a:rPr>
              <a:t>dst</a:t>
            </a:r>
            <a:r>
              <a:rPr lang="en-US" b="1" dirty="0">
                <a:latin typeface="Arial" panose="020B0604020202020204" pitchFamily="34" charset="0"/>
                <a:cs typeface="Arial" panose="020B0604020202020204" pitchFamily="34" charset="0"/>
              </a:rPr>
              <a:t>=“198.162.1.81”)/TCP(</a:t>
            </a:r>
            <a:r>
              <a:rPr lang="en-US" b="1" dirty="0" err="1">
                <a:latin typeface="Arial" panose="020B0604020202020204" pitchFamily="34" charset="0"/>
                <a:cs typeface="Arial" panose="020B0604020202020204" pitchFamily="34" charset="0"/>
              </a:rPr>
              <a:t>dport</a:t>
            </a:r>
            <a:r>
              <a:rPr lang="en-US" b="1" dirty="0">
                <a:latin typeface="Arial" panose="020B0604020202020204" pitchFamily="34" charset="0"/>
                <a:cs typeface="Arial" panose="020B0604020202020204" pitchFamily="34" charset="0"/>
              </a:rPr>
              <a:t>=[23,80,443])</a:t>
            </a:r>
          </a:p>
          <a:p>
            <a:endParaRPr lang="en-US" dirty="0"/>
          </a:p>
        </p:txBody>
      </p:sp>
    </p:spTree>
    <p:extLst>
      <p:ext uri="{BB962C8B-B14F-4D97-AF65-F5344CB8AC3E}">
        <p14:creationId xmlns:p14="http://schemas.microsoft.com/office/powerpoint/2010/main" val="3771297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Sending Packets</a:t>
            </a:r>
          </a:p>
        </p:txBody>
      </p:sp>
      <p:sp>
        <p:nvSpPr>
          <p:cNvPr id="3" name="Content Placeholder 2"/>
          <p:cNvSpPr>
            <a:spLocks noGrp="1"/>
          </p:cNvSpPr>
          <p:nvPr>
            <p:ph idx="1"/>
          </p:nvPr>
        </p:nvSpPr>
        <p:spPr>
          <a:xfrm>
            <a:off x="838200" y="1615257"/>
            <a:ext cx="10515600" cy="5190726"/>
          </a:xfrm>
        </p:spPr>
        <p:txBody>
          <a:bodyPr>
            <a:normAutofit lnSpcReduction="10000"/>
          </a:bodyPr>
          <a:lstStyle/>
          <a:p>
            <a:r>
              <a:rPr lang="en-US" b="1" dirty="0">
                <a:latin typeface="Arial" panose="020B0604020202020204" pitchFamily="34" charset="0"/>
                <a:cs typeface="Arial" panose="020B0604020202020204" pitchFamily="34" charset="0"/>
              </a:rPr>
              <a:t>send()/</a:t>
            </a:r>
            <a:r>
              <a:rPr lang="en-US" b="1" dirty="0" err="1">
                <a:latin typeface="Arial" panose="020B0604020202020204" pitchFamily="34" charset="0"/>
                <a:cs typeface="Arial" panose="020B0604020202020204" pitchFamily="34" charset="0"/>
              </a:rPr>
              <a:t>sendp</a:t>
            </a:r>
            <a:r>
              <a:rPr lang="en-US" b="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send packets and don’t receive any response back</a:t>
            </a:r>
          </a:p>
          <a:p>
            <a:r>
              <a:rPr lang="en-US" b="1" dirty="0" err="1">
                <a:latin typeface="Arial" panose="020B0604020202020204" pitchFamily="34" charset="0"/>
                <a:cs typeface="Arial" panose="020B0604020202020204" pitchFamily="34" charset="0"/>
              </a:rPr>
              <a:t>sr</a:t>
            </a:r>
            <a:r>
              <a:rPr lang="en-US" b="1" dirty="0">
                <a:latin typeface="Arial" panose="020B0604020202020204" pitchFamily="34" charset="0"/>
                <a:cs typeface="Arial" panose="020B0604020202020204" pitchFamily="34" charset="0"/>
              </a:rPr>
              <a:t>()/</a:t>
            </a:r>
            <a:r>
              <a:rPr lang="en-US" b="1" dirty="0" err="1">
                <a:latin typeface="Arial" panose="020B0604020202020204" pitchFamily="34" charset="0"/>
                <a:cs typeface="Arial" panose="020B0604020202020204" pitchFamily="34" charset="0"/>
              </a:rPr>
              <a:t>srp</a:t>
            </a:r>
            <a:r>
              <a:rPr lang="en-US" b="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send and receive packets</a:t>
            </a:r>
          </a:p>
          <a:p>
            <a:r>
              <a:rPr lang="en-US" b="1" dirty="0">
                <a:latin typeface="Arial" panose="020B0604020202020204" pitchFamily="34" charset="0"/>
                <a:cs typeface="Arial" panose="020B0604020202020204" pitchFamily="34" charset="0"/>
              </a:rPr>
              <a:t>sr1()/srp1(): </a:t>
            </a:r>
            <a:r>
              <a:rPr lang="en-US" dirty="0">
                <a:latin typeface="Arial" panose="020B0604020202020204" pitchFamily="34" charset="0"/>
                <a:cs typeface="Arial" panose="020B0604020202020204" pitchFamily="34" charset="0"/>
              </a:rPr>
              <a:t>send packets and returns only the first answer</a:t>
            </a:r>
          </a:p>
          <a:p>
            <a:r>
              <a:rPr lang="en-US" b="1" dirty="0" err="1">
                <a:latin typeface="Arial" panose="020B0604020202020204" pitchFamily="34" charset="0"/>
                <a:cs typeface="Arial" panose="020B0604020202020204" pitchFamily="34" charset="0"/>
              </a:rPr>
              <a:t>srloop</a:t>
            </a:r>
            <a:r>
              <a:rPr lang="en-US" b="1" dirty="0">
                <a:latin typeface="Arial" panose="020B0604020202020204" pitchFamily="34" charset="0"/>
                <a:cs typeface="Arial" panose="020B0604020202020204" pitchFamily="34" charset="0"/>
              </a:rPr>
              <a:t>()/</a:t>
            </a:r>
            <a:r>
              <a:rPr lang="en-US" b="1" dirty="0" err="1">
                <a:latin typeface="Arial" panose="020B0604020202020204" pitchFamily="34" charset="0"/>
                <a:cs typeface="Arial" panose="020B0604020202020204" pitchFamily="34" charset="0"/>
              </a:rPr>
              <a:t>srploop</a:t>
            </a:r>
            <a:r>
              <a:rPr lang="en-US" b="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send the same packets continuously</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Most of the send/receive functions have the following options</a:t>
            </a:r>
          </a:p>
          <a:p>
            <a:pPr lvl="1"/>
            <a:r>
              <a:rPr lang="en-US" dirty="0" err="1">
                <a:latin typeface="Arial" panose="020B0604020202020204" pitchFamily="34" charset="0"/>
                <a:cs typeface="Arial" panose="020B0604020202020204" pitchFamily="34" charset="0"/>
              </a:rPr>
              <a:t>iface</a:t>
            </a:r>
            <a:r>
              <a:rPr lang="en-US" dirty="0">
                <a:latin typeface="Arial" panose="020B0604020202020204" pitchFamily="34" charset="0"/>
                <a:cs typeface="Arial" panose="020B0604020202020204" pitchFamily="34" charset="0"/>
              </a:rPr>
              <a:t>: the interface used to send the packets. If not specified, the default value in </a:t>
            </a:r>
            <a:r>
              <a:rPr lang="en-US" dirty="0" err="1">
                <a:latin typeface="Arial" panose="020B0604020202020204" pitchFamily="34" charset="0"/>
                <a:cs typeface="Arial" panose="020B0604020202020204" pitchFamily="34" charset="0"/>
              </a:rPr>
              <a:t>conf.iface</a:t>
            </a:r>
            <a:r>
              <a:rPr lang="en-US" dirty="0">
                <a:latin typeface="Arial" panose="020B0604020202020204" pitchFamily="34" charset="0"/>
                <a:cs typeface="Arial" panose="020B0604020202020204" pitchFamily="34" charset="0"/>
              </a:rPr>
              <a:t> will be used</a:t>
            </a:r>
          </a:p>
          <a:p>
            <a:pPr lvl="1"/>
            <a:r>
              <a:rPr lang="en-US" dirty="0">
                <a:latin typeface="Arial" panose="020B0604020202020204" pitchFamily="34" charset="0"/>
                <a:cs typeface="Arial" panose="020B0604020202020204" pitchFamily="34" charset="0"/>
              </a:rPr>
              <a:t>filter = [</a:t>
            </a:r>
            <a:r>
              <a:rPr lang="en-US" dirty="0" err="1">
                <a:latin typeface="Arial" panose="020B0604020202020204" pitchFamily="34" charset="0"/>
                <a:cs typeface="Arial" panose="020B0604020202020204" pitchFamily="34" charset="0"/>
              </a:rPr>
              <a:t>bpf</a:t>
            </a:r>
            <a:r>
              <a:rPr lang="en-US" dirty="0">
                <a:latin typeface="Arial" panose="020B0604020202020204" pitchFamily="34" charset="0"/>
                <a:cs typeface="Arial" panose="020B0604020202020204" pitchFamily="34" charset="0"/>
              </a:rPr>
              <a:t> packet filter]</a:t>
            </a:r>
          </a:p>
          <a:p>
            <a:pPr lvl="1"/>
            <a:r>
              <a:rPr lang="en-US" dirty="0">
                <a:latin typeface="Arial" panose="020B0604020202020204" pitchFamily="34" charset="0"/>
                <a:cs typeface="Arial" panose="020B0604020202020204" pitchFamily="34" charset="0"/>
              </a:rPr>
              <a:t>count = N: send N packets</a:t>
            </a:r>
          </a:p>
          <a:p>
            <a:pPr lvl="1"/>
            <a:r>
              <a:rPr lang="en-US" dirty="0">
                <a:latin typeface="Arial" panose="020B0604020202020204" pitchFamily="34" charset="0"/>
                <a:cs typeface="Arial" panose="020B0604020202020204" pitchFamily="34" charset="0"/>
              </a:rPr>
              <a:t>retry = N: resend packet up to N times if no response is received</a:t>
            </a:r>
          </a:p>
          <a:p>
            <a:pPr lvl="1"/>
            <a:r>
              <a:rPr lang="en-US">
                <a:latin typeface="Arial" panose="020B0604020202020204" pitchFamily="34" charset="0"/>
                <a:cs typeface="Arial" panose="020B0604020202020204" pitchFamily="34" charset="0"/>
              </a:rPr>
              <a:t>timeout </a:t>
            </a:r>
            <a:r>
              <a:rPr lang="en-US" dirty="0">
                <a:latin typeface="Arial" panose="020B0604020202020204" pitchFamily="34" charset="0"/>
                <a:cs typeface="Arial" panose="020B0604020202020204" pitchFamily="34" charset="0"/>
              </a:rPr>
              <a:t>= N: wait only N seconds for a response</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6459" y="5122872"/>
            <a:ext cx="3216932" cy="905630"/>
          </a:xfrm>
          <a:prstGeom prst="rect">
            <a:avLst/>
          </a:prstGeom>
        </p:spPr>
      </p:pic>
    </p:spTree>
    <p:extLst>
      <p:ext uri="{BB962C8B-B14F-4D97-AF65-F5344CB8AC3E}">
        <p14:creationId xmlns:p14="http://schemas.microsoft.com/office/powerpoint/2010/main" val="3167314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Subnets</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Each IP address has</a:t>
            </a:r>
          </a:p>
          <a:p>
            <a:pPr lvl="1"/>
            <a:r>
              <a:rPr lang="en-US" dirty="0">
                <a:latin typeface="Arial" panose="020B0604020202020204" pitchFamily="34" charset="0"/>
                <a:cs typeface="Arial" panose="020B0604020202020204" pitchFamily="34" charset="0"/>
              </a:rPr>
              <a:t>subnet part - high order bits</a:t>
            </a:r>
          </a:p>
          <a:p>
            <a:pPr lvl="1"/>
            <a:r>
              <a:rPr lang="en-US" dirty="0">
                <a:latin typeface="Arial" panose="020B0604020202020204" pitchFamily="34" charset="0"/>
                <a:cs typeface="Arial" panose="020B0604020202020204" pitchFamily="34" charset="0"/>
              </a:rPr>
              <a:t>host part - low order bits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What’s a subnet ?</a:t>
            </a:r>
          </a:p>
          <a:p>
            <a:pPr lvl="1"/>
            <a:r>
              <a:rPr lang="en-US" dirty="0">
                <a:latin typeface="Arial" panose="020B0604020202020204" pitchFamily="34" charset="0"/>
                <a:cs typeface="Arial" panose="020B0604020202020204" pitchFamily="34" charset="0"/>
              </a:rPr>
              <a:t>device interfaces with same subnet part of IP address</a:t>
            </a:r>
          </a:p>
          <a:p>
            <a:pPr lvl="1"/>
            <a:r>
              <a:rPr lang="en-US" dirty="0">
                <a:latin typeface="Arial" panose="020B0604020202020204" pitchFamily="34" charset="0"/>
                <a:cs typeface="Arial" panose="020B0604020202020204" pitchFamily="34" charset="0"/>
              </a:rPr>
              <a:t>can physically reach each other without intervening router</a:t>
            </a:r>
          </a:p>
          <a:p>
            <a:endParaRPr lang="en-US" dirty="0"/>
          </a:p>
        </p:txBody>
      </p:sp>
    </p:spTree>
    <p:extLst>
      <p:ext uri="{BB962C8B-B14F-4D97-AF65-F5344CB8AC3E}">
        <p14:creationId xmlns:p14="http://schemas.microsoft.com/office/powerpoint/2010/main" val="3369651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Reading and Writing Packets</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To get packet from a </a:t>
            </a:r>
            <a:r>
              <a:rPr lang="en-US" dirty="0" err="1">
                <a:latin typeface="Arial" panose="020B0604020202020204" pitchFamily="34" charset="0"/>
                <a:cs typeface="Arial" panose="020B0604020202020204" pitchFamily="34" charset="0"/>
              </a:rPr>
              <a:t>pcap</a:t>
            </a:r>
            <a:r>
              <a:rPr lang="en-US" dirty="0">
                <a:latin typeface="Arial" panose="020B0604020202020204" pitchFamily="34" charset="0"/>
                <a:cs typeface="Arial" panose="020B0604020202020204" pitchFamily="34" charset="0"/>
              </a:rPr>
              <a:t> file</a:t>
            </a:r>
          </a:p>
          <a:p>
            <a:pPr lvl="1"/>
            <a:r>
              <a:rPr lang="en-US" b="1" dirty="0">
                <a:latin typeface="Arial" panose="020B0604020202020204" pitchFamily="34" charset="0"/>
                <a:cs typeface="Arial" panose="020B0604020202020204" pitchFamily="34" charset="0"/>
              </a:rPr>
              <a:t>&gt;&gt;&gt; </a:t>
            </a:r>
            <a:r>
              <a:rPr lang="en-US" b="1" dirty="0" err="1">
                <a:latin typeface="Arial" panose="020B0604020202020204" pitchFamily="34" charset="0"/>
                <a:cs typeface="Arial" panose="020B0604020202020204" pitchFamily="34" charset="0"/>
              </a:rPr>
              <a:t>rdpcap</a:t>
            </a:r>
            <a:r>
              <a:rPr lang="en-US" b="1" dirty="0">
                <a:latin typeface="Arial" panose="020B0604020202020204" pitchFamily="34" charset="0"/>
                <a:cs typeface="Arial" panose="020B0604020202020204" pitchFamily="34" charset="0"/>
              </a:rPr>
              <a:t>(“filename”)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To write packets to a file</a:t>
            </a:r>
          </a:p>
          <a:p>
            <a:pPr lvl="1"/>
            <a:r>
              <a:rPr lang="en-US" b="1" dirty="0">
                <a:latin typeface="Arial" panose="020B0604020202020204" pitchFamily="34" charset="0"/>
                <a:cs typeface="Arial" panose="020B0604020202020204" pitchFamily="34" charset="0"/>
              </a:rPr>
              <a:t>&gt;&gt;&gt; </a:t>
            </a:r>
            <a:r>
              <a:rPr lang="en-US" b="1" dirty="0" err="1">
                <a:latin typeface="Arial" panose="020B0604020202020204" pitchFamily="34" charset="0"/>
                <a:cs typeface="Arial" panose="020B0604020202020204" pitchFamily="34" charset="0"/>
              </a:rPr>
              <a:t>wrpcap</a:t>
            </a:r>
            <a:r>
              <a:rPr lang="en-US" b="1" dirty="0">
                <a:latin typeface="Arial" panose="020B0604020202020204" pitchFamily="34" charset="0"/>
                <a:cs typeface="Arial" panose="020B0604020202020204" pitchFamily="34" charset="0"/>
              </a:rPr>
              <a:t>(“filename”, packets)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To view packets in Wireshark</a:t>
            </a:r>
          </a:p>
          <a:p>
            <a:pPr lvl="1"/>
            <a:r>
              <a:rPr lang="en-US" b="1" dirty="0">
                <a:latin typeface="Arial" panose="020B0604020202020204" pitchFamily="34" charset="0"/>
                <a:cs typeface="Arial" panose="020B0604020202020204" pitchFamily="34" charset="0"/>
              </a:rPr>
              <a:t>&gt;&gt;&gt; </a:t>
            </a:r>
            <a:r>
              <a:rPr lang="en-US" b="1" dirty="0" err="1">
                <a:latin typeface="Arial" panose="020B0604020202020204" pitchFamily="34" charset="0"/>
                <a:cs typeface="Arial" panose="020B0604020202020204" pitchFamily="34" charset="0"/>
              </a:rPr>
              <a:t>wireshark</a:t>
            </a:r>
            <a:r>
              <a:rPr lang="en-US" b="1" dirty="0">
                <a:latin typeface="Arial" panose="020B0604020202020204" pitchFamily="34" charset="0"/>
                <a:cs typeface="Arial" panose="020B0604020202020204" pitchFamily="34" charset="0"/>
              </a:rPr>
              <a:t>(packets)</a:t>
            </a:r>
          </a:p>
          <a:p>
            <a:endParaRPr lang="en-US" dirty="0"/>
          </a:p>
        </p:txBody>
      </p:sp>
    </p:spTree>
    <p:extLst>
      <p:ext uri="{BB962C8B-B14F-4D97-AF65-F5344CB8AC3E}">
        <p14:creationId xmlns:p14="http://schemas.microsoft.com/office/powerpoint/2010/main" val="16291999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Python Scripting</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hlinkClick r:id="rId2"/>
              </a:rPr>
              <a:t>https://www.w3schools.com/python/default.asp</a:t>
            </a:r>
            <a:endParaRPr lang="en-US" dirty="0">
              <a:latin typeface="Arial" panose="020B0604020202020204" pitchFamily="34" charset="0"/>
              <a:cs typeface="Arial" panose="020B0604020202020204" pitchFamily="34" charset="0"/>
            </a:endParaRPr>
          </a:p>
          <a:p>
            <a:endParaRPr lang="en-US" dirty="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981" y="2550199"/>
            <a:ext cx="6534936" cy="3831816"/>
          </a:xfrm>
          <a:prstGeom prst="rect">
            <a:avLst/>
          </a:prstGeom>
        </p:spPr>
      </p:pic>
    </p:spTree>
    <p:extLst>
      <p:ext uri="{BB962C8B-B14F-4D97-AF65-F5344CB8AC3E}">
        <p14:creationId xmlns:p14="http://schemas.microsoft.com/office/powerpoint/2010/main" val="3900671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Some Remarks</a:t>
            </a:r>
          </a:p>
        </p:txBody>
      </p:sp>
      <p:sp>
        <p:nvSpPr>
          <p:cNvPr id="3" name="Content Placeholder 2"/>
          <p:cNvSpPr>
            <a:spLocks noGrp="1"/>
          </p:cNvSpPr>
          <p:nvPr>
            <p:ph idx="1"/>
          </p:nvPr>
        </p:nvSpPr>
        <p:spPr>
          <a:xfrm>
            <a:off x="838200" y="1825625"/>
            <a:ext cx="10515600" cy="4624454"/>
          </a:xfrm>
        </p:spPr>
        <p:txBody>
          <a:bodyPr>
            <a:normAutofit fontScale="92500" lnSpcReduction="20000"/>
          </a:bodyPr>
          <a:lstStyle/>
          <a:p>
            <a:r>
              <a:rPr lang="en-US" dirty="0">
                <a:latin typeface="Arial" panose="020B0604020202020204" pitchFamily="34" charset="0"/>
                <a:cs typeface="Arial" panose="020B0604020202020204" pitchFamily="34" charset="0"/>
              </a:rPr>
              <a:t>Python is case sensitive</a:t>
            </a:r>
          </a:p>
          <a:p>
            <a:r>
              <a:rPr lang="en-US" dirty="0">
                <a:latin typeface="Arial" panose="020B0604020202020204" pitchFamily="34" charset="0"/>
                <a:cs typeface="Arial" panose="020B0604020202020204" pitchFamily="34" charset="0"/>
              </a:rPr>
              <a:t>Indentation is important</a:t>
            </a:r>
          </a:p>
          <a:p>
            <a:r>
              <a:rPr lang="en-US" dirty="0">
                <a:latin typeface="Arial" panose="020B0604020202020204" pitchFamily="34" charset="0"/>
                <a:cs typeface="Arial" panose="020B0604020202020204" pitchFamily="34" charset="0"/>
              </a:rPr>
              <a:t># used for comments</a:t>
            </a:r>
          </a:p>
          <a:p>
            <a:r>
              <a:rPr lang="en-US" dirty="0">
                <a:latin typeface="Arial" panose="020B0604020202020204" pitchFamily="34" charset="0"/>
                <a:cs typeface="Arial" panose="020B0604020202020204" pitchFamily="34" charset="0"/>
              </a:rPr>
              <a:t>In Python everything is an object</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a:t>
            </a:r>
            <a:r>
              <a:rPr lang="en-US" b="1" dirty="0" err="1">
                <a:latin typeface="Arial" panose="020B0604020202020204" pitchFamily="34" charset="0"/>
                <a:cs typeface="Arial" panose="020B0604020202020204" pitchFamily="34" charset="0"/>
              </a:rPr>
              <a:t>usr</a:t>
            </a:r>
            <a:r>
              <a:rPr lang="en-US" b="1" dirty="0">
                <a:latin typeface="Arial" panose="020B0604020202020204" pitchFamily="34" charset="0"/>
                <a:cs typeface="Arial" panose="020B0604020202020204" pitchFamily="34" charset="0"/>
              </a:rPr>
              <a:t>/bin/python3:</a:t>
            </a:r>
            <a:r>
              <a:rPr lang="en-US" dirty="0">
                <a:latin typeface="Arial" panose="020B0604020202020204" pitchFamily="34" charset="0"/>
                <a:cs typeface="Arial" panose="020B0604020202020204" pitchFamily="34" charset="0"/>
              </a:rPr>
              <a:t> specify the Python interpreter to use</a:t>
            </a: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input: </a:t>
            </a:r>
            <a:r>
              <a:rPr lang="en-US" dirty="0">
                <a:latin typeface="Arial" panose="020B0604020202020204" pitchFamily="34" charset="0"/>
                <a:cs typeface="Arial" panose="020B0604020202020204" pitchFamily="34" charset="0"/>
              </a:rPr>
              <a:t>get the input as a string</a:t>
            </a:r>
          </a:p>
          <a:p>
            <a:r>
              <a:rPr lang="en-US" b="1" dirty="0" err="1">
                <a:latin typeface="Arial" panose="020B0604020202020204" pitchFamily="34" charset="0"/>
                <a:cs typeface="Arial" panose="020B0604020202020204" pitchFamily="34" charset="0"/>
              </a:rPr>
              <a:t>int</a:t>
            </a:r>
            <a:r>
              <a:rPr lang="en-US" b="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convert the string into integer</a:t>
            </a:r>
          </a:p>
          <a:p>
            <a:r>
              <a:rPr lang="en-US" b="1" dirty="0" err="1">
                <a:latin typeface="Arial" panose="020B0604020202020204" pitchFamily="34" charset="0"/>
                <a:cs typeface="Arial" panose="020B0604020202020204" pitchFamily="34" charset="0"/>
              </a:rPr>
              <a:t>socket.AF_INET</a:t>
            </a:r>
            <a:r>
              <a:rPr lang="en-US" b="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IPv4 network</a:t>
            </a:r>
          </a:p>
          <a:p>
            <a:r>
              <a:rPr lang="en-US" b="1" dirty="0" err="1">
                <a:latin typeface="Arial" panose="020B0604020202020204" pitchFamily="34" charset="0"/>
                <a:cs typeface="Arial" panose="020B0604020202020204" pitchFamily="34" charset="0"/>
              </a:rPr>
              <a:t>socket.SOCK_STREAM</a:t>
            </a:r>
            <a:r>
              <a:rPr lang="en-US" b="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TCP</a:t>
            </a:r>
          </a:p>
          <a:p>
            <a:r>
              <a:rPr lang="en-US" b="1" dirty="0" err="1">
                <a:latin typeface="Arial" panose="020B0604020202020204" pitchFamily="34" charset="0"/>
                <a:cs typeface="Arial" panose="020B0604020202020204" pitchFamily="34" charset="0"/>
              </a:rPr>
              <a:t>socket.SOCK_DGRAM</a:t>
            </a:r>
            <a:r>
              <a:rPr lang="en-US" b="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UDP</a:t>
            </a:r>
          </a:p>
          <a:p>
            <a:endParaRPr lang="en-US" dirty="0"/>
          </a:p>
        </p:txBody>
      </p:sp>
    </p:spTree>
    <p:extLst>
      <p:ext uri="{BB962C8B-B14F-4D97-AF65-F5344CB8AC3E}">
        <p14:creationId xmlns:p14="http://schemas.microsoft.com/office/powerpoint/2010/main" val="17195377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Python Built-in Data Types</a:t>
            </a:r>
          </a:p>
        </p:txBody>
      </p:sp>
      <p:sp>
        <p:nvSpPr>
          <p:cNvPr id="3" name="Content Placeholder 2"/>
          <p:cNvSpPr>
            <a:spLocks noGrp="1"/>
          </p:cNvSpPr>
          <p:nvPr>
            <p:ph idx="1"/>
          </p:nvPr>
        </p:nvSpPr>
        <p:spPr>
          <a:xfrm>
            <a:off x="838200" y="1825625"/>
            <a:ext cx="10515600" cy="4624454"/>
          </a:xfrm>
        </p:spPr>
        <p:txBody>
          <a:bodyPr>
            <a:normAutofit/>
          </a:bodyPr>
          <a:lstStyle/>
          <a:p>
            <a:r>
              <a:rPr lang="en-US" dirty="0">
                <a:latin typeface="Arial" panose="020B0604020202020204" pitchFamily="34" charset="0"/>
                <a:cs typeface="Arial" panose="020B0604020202020204" pitchFamily="34" charset="0"/>
              </a:rPr>
              <a:t>Python has the following data types built-in by default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Text Type:		</a:t>
            </a:r>
            <a:r>
              <a:rPr lang="en-US" dirty="0" err="1">
                <a:latin typeface="Arial" panose="020B0604020202020204" pitchFamily="34" charset="0"/>
                <a:cs typeface="Arial" panose="020B0604020202020204" pitchFamily="34" charset="0"/>
              </a:rPr>
              <a:t>str</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Numeric Types:		</a:t>
            </a:r>
            <a:r>
              <a:rPr lang="en-US" dirty="0" err="1">
                <a:latin typeface="Arial" panose="020B0604020202020204" pitchFamily="34" charset="0"/>
                <a:cs typeface="Arial" panose="020B0604020202020204" pitchFamily="34" charset="0"/>
              </a:rPr>
              <a:t>int</a:t>
            </a:r>
            <a:r>
              <a:rPr lang="en-US" dirty="0">
                <a:latin typeface="Arial" panose="020B0604020202020204" pitchFamily="34" charset="0"/>
                <a:cs typeface="Arial" panose="020B0604020202020204" pitchFamily="34" charset="0"/>
              </a:rPr>
              <a:t>, float</a:t>
            </a:r>
          </a:p>
          <a:p>
            <a:r>
              <a:rPr lang="en-US" dirty="0">
                <a:latin typeface="Arial" panose="020B0604020202020204" pitchFamily="34" charset="0"/>
                <a:cs typeface="Arial" panose="020B0604020202020204" pitchFamily="34" charset="0"/>
              </a:rPr>
              <a:t>Sequence Types:	list, tuple, range</a:t>
            </a:r>
          </a:p>
          <a:p>
            <a:r>
              <a:rPr lang="en-US" dirty="0">
                <a:latin typeface="Arial" panose="020B0604020202020204" pitchFamily="34" charset="0"/>
                <a:cs typeface="Arial" panose="020B0604020202020204" pitchFamily="34" charset="0"/>
              </a:rPr>
              <a:t>Mapping Type:		</a:t>
            </a:r>
            <a:r>
              <a:rPr lang="en-US" dirty="0" err="1">
                <a:latin typeface="Arial" panose="020B0604020202020204" pitchFamily="34" charset="0"/>
                <a:cs typeface="Arial" panose="020B0604020202020204" pitchFamily="34" charset="0"/>
              </a:rPr>
              <a:t>dict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Boolean Type:		bool</a:t>
            </a:r>
          </a:p>
          <a:p>
            <a:r>
              <a:rPr lang="en-US" dirty="0">
                <a:latin typeface="Arial" panose="020B0604020202020204" pitchFamily="34" charset="0"/>
                <a:cs typeface="Arial" panose="020B0604020202020204" pitchFamily="34" charset="0"/>
              </a:rPr>
              <a:t>Binary Types:		bytes, </a:t>
            </a:r>
            <a:r>
              <a:rPr lang="en-US" dirty="0" err="1">
                <a:latin typeface="Arial" panose="020B0604020202020204" pitchFamily="34" charset="0"/>
                <a:cs typeface="Arial" panose="020B0604020202020204" pitchFamily="34" charset="0"/>
              </a:rPr>
              <a:t>bytearray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64091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Strings Vs. Bytes</a:t>
            </a:r>
          </a:p>
        </p:txBody>
      </p:sp>
      <p:sp>
        <p:nvSpPr>
          <p:cNvPr id="3" name="Content Placeholder 2"/>
          <p:cNvSpPr>
            <a:spLocks noGrp="1"/>
          </p:cNvSpPr>
          <p:nvPr>
            <p:ph idx="1"/>
          </p:nvPr>
        </p:nvSpPr>
        <p:spPr>
          <a:xfrm>
            <a:off x="838200" y="1488001"/>
            <a:ext cx="10515600" cy="4351338"/>
          </a:xfrm>
        </p:spPr>
        <p:txBody>
          <a:bodyPr/>
          <a:lstStyle/>
          <a:p>
            <a:r>
              <a:rPr lang="en-US" dirty="0">
                <a:latin typeface="Arial" panose="020B0604020202020204" pitchFamily="34" charset="0"/>
                <a:cs typeface="Arial" panose="020B0604020202020204" pitchFamily="34" charset="0"/>
              </a:rPr>
              <a:t>A byte object is a sequence of bytes. These byte objects are machine-readable and can be directly stored on the disk</a:t>
            </a:r>
          </a:p>
          <a:p>
            <a:r>
              <a:rPr lang="en-US" dirty="0">
                <a:latin typeface="Arial" panose="020B0604020202020204" pitchFamily="34" charset="0"/>
                <a:cs typeface="Arial" panose="020B0604020202020204" pitchFamily="34" charset="0"/>
              </a:rPr>
              <a:t>Bytes, an immutable sequence of integers in the range 0 &lt;= x &lt; 256. </a:t>
            </a:r>
            <a:r>
              <a:rPr lang="en-US" dirty="0" err="1">
                <a:latin typeface="Arial" panose="020B0604020202020204" pitchFamily="34" charset="0"/>
                <a:cs typeface="Arial" panose="020B0604020202020204" pitchFamily="34" charset="0"/>
              </a:rPr>
              <a:t>bytearray</a:t>
            </a:r>
            <a:r>
              <a:rPr lang="en-US" dirty="0">
                <a:latin typeface="Arial" panose="020B0604020202020204" pitchFamily="34" charset="0"/>
                <a:cs typeface="Arial" panose="020B0604020202020204" pitchFamily="34" charset="0"/>
              </a:rPr>
              <a:t> - similar to bytes, but mutable</a:t>
            </a:r>
          </a:p>
          <a:p>
            <a:r>
              <a:rPr lang="en-US" dirty="0">
                <a:latin typeface="Arial" panose="020B0604020202020204" pitchFamily="34" charset="0"/>
                <a:cs typeface="Arial" panose="020B0604020202020204" pitchFamily="34" charset="0"/>
              </a:rPr>
              <a:t>Strings, on the other hand, are in human-readable form and need to be encoded so that they can be stored on a disk</a:t>
            </a:r>
          </a:p>
          <a:p>
            <a:r>
              <a:rPr lang="en-US" dirty="0">
                <a:latin typeface="Arial" panose="020B0604020202020204" pitchFamily="34" charset="0"/>
                <a:cs typeface="Arial" panose="020B0604020202020204" pitchFamily="34" charset="0"/>
              </a:rPr>
              <a:t>There are several different types of encodings that can map text to the disk. The most popular ones are the​ ASCII and UTF-8 encoding techniques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1208" y="5000620"/>
            <a:ext cx="4847764" cy="1857380"/>
          </a:xfrm>
          <a:prstGeom prst="rect">
            <a:avLst/>
          </a:prstGeom>
        </p:spPr>
      </p:pic>
    </p:spTree>
    <p:extLst>
      <p:ext uri="{BB962C8B-B14F-4D97-AF65-F5344CB8AC3E}">
        <p14:creationId xmlns:p14="http://schemas.microsoft.com/office/powerpoint/2010/main" val="1490428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Convert Strings to Bytes</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We can use the built-in </a:t>
            </a:r>
            <a:r>
              <a:rPr lang="en-US" b="1" dirty="0">
                <a:latin typeface="Arial" panose="020B0604020202020204" pitchFamily="34" charset="0"/>
                <a:cs typeface="Arial" panose="020B0604020202020204" pitchFamily="34" charset="0"/>
              </a:rPr>
              <a:t>Bytes</a:t>
            </a:r>
            <a:r>
              <a:rPr lang="en-US" dirty="0">
                <a:latin typeface="Arial" panose="020B0604020202020204" pitchFamily="34" charset="0"/>
                <a:cs typeface="Arial" panose="020B0604020202020204" pitchFamily="34" charset="0"/>
              </a:rPr>
              <a:t> class in Python to convert a string to bytes</a:t>
            </a:r>
          </a:p>
          <a:p>
            <a:r>
              <a:rPr lang="en-US" dirty="0">
                <a:latin typeface="Arial" panose="020B0604020202020204" pitchFamily="34" charset="0"/>
                <a:cs typeface="Arial" panose="020B0604020202020204" pitchFamily="34" charset="0"/>
              </a:rPr>
              <a:t>Simply pass the string as the first input of the constructor of the Bytes class and then pass the encoding as the second argument</a:t>
            </a:r>
          </a:p>
          <a:p>
            <a:r>
              <a:rPr lang="en-US" dirty="0">
                <a:latin typeface="Arial" panose="020B0604020202020204" pitchFamily="34" charset="0"/>
                <a:cs typeface="Arial" panose="020B0604020202020204" pitchFamily="34" charset="0"/>
              </a:rPr>
              <a:t>Printing the object shows a user-friendly textual representation, but the data contained in it is​ in bytes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148" y="4516713"/>
            <a:ext cx="3630754" cy="2261640"/>
          </a:xfrm>
          <a:prstGeom prst="rect">
            <a:avLst/>
          </a:prstGeom>
        </p:spPr>
      </p:pic>
    </p:spTree>
    <p:extLst>
      <p:ext uri="{BB962C8B-B14F-4D97-AF65-F5344CB8AC3E}">
        <p14:creationId xmlns:p14="http://schemas.microsoft.com/office/powerpoint/2010/main" val="11802183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Convert Strings to Bytes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8330" y="1487485"/>
            <a:ext cx="5297827" cy="524390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584" y="3641805"/>
            <a:ext cx="5119465" cy="1732054"/>
          </a:xfrm>
          <a:prstGeom prst="rect">
            <a:avLst/>
          </a:prstGeom>
        </p:spPr>
      </p:pic>
    </p:spTree>
    <p:extLst>
      <p:ext uri="{BB962C8B-B14F-4D97-AF65-F5344CB8AC3E}">
        <p14:creationId xmlns:p14="http://schemas.microsoft.com/office/powerpoint/2010/main" val="1123407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Obtaining Inputs from Command Line</a:t>
            </a:r>
          </a:p>
        </p:txBody>
      </p:sp>
      <p:sp>
        <p:nvSpPr>
          <p:cNvPr id="3" name="Content Placeholder 2"/>
          <p:cNvSpPr>
            <a:spLocks noGrp="1"/>
          </p:cNvSpPr>
          <p:nvPr>
            <p:ph idx="1"/>
          </p:nvPr>
        </p:nvSpPr>
        <p:spPr>
          <a:xfrm>
            <a:off x="838200" y="1825625"/>
            <a:ext cx="10515600" cy="4195348"/>
          </a:xfrm>
        </p:spPr>
        <p:txBody>
          <a:bodyPr/>
          <a:lstStyle/>
          <a:p>
            <a:r>
              <a:rPr lang="en-US" dirty="0">
                <a:latin typeface="Arial" panose="020B0604020202020204" pitchFamily="34" charset="0"/>
                <a:cs typeface="Arial" panose="020B0604020202020204" pitchFamily="34" charset="0"/>
              </a:rPr>
              <a:t>For many scripts used for security domain, it is highly desirable to obtain inputs from command line instead of hardcoding inside the script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arguments passed from the command line will be stored in the </a:t>
            </a:r>
            <a:r>
              <a:rPr lang="en-US" b="1" dirty="0" err="1">
                <a:latin typeface="Arial" panose="020B0604020202020204" pitchFamily="34" charset="0"/>
                <a:cs typeface="Arial" panose="020B0604020202020204" pitchFamily="34" charset="0"/>
              </a:rPr>
              <a:t>argv</a:t>
            </a:r>
            <a:r>
              <a:rPr lang="en-US" dirty="0">
                <a:latin typeface="Arial" panose="020B0604020202020204" pitchFamily="34" charset="0"/>
                <a:cs typeface="Arial" panose="020B0604020202020204" pitchFamily="34" charset="0"/>
              </a:rPr>
              <a:t> (a list of strings) of Python’s </a:t>
            </a:r>
            <a:r>
              <a:rPr lang="en-US" b="1">
                <a:latin typeface="Arial" panose="020B0604020202020204" pitchFamily="34" charset="0"/>
                <a:cs typeface="Arial" panose="020B0604020202020204" pitchFamily="34" charset="0"/>
              </a:rPr>
              <a:t>sys</a:t>
            </a:r>
            <a:r>
              <a:rPr lang="en-US">
                <a:latin typeface="Arial" panose="020B0604020202020204" pitchFamily="34" charset="0"/>
                <a:cs typeface="Arial" panose="020B0604020202020204" pitchFamily="34" charset="0"/>
              </a:rPr>
              <a:t> module</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b="1" dirty="0" err="1">
                <a:latin typeface="Arial" panose="020B0604020202020204" pitchFamily="34" charset="0"/>
                <a:cs typeface="Arial" panose="020B0604020202020204" pitchFamily="34" charset="0"/>
              </a:rPr>
              <a:t>argv</a:t>
            </a:r>
            <a:r>
              <a:rPr lang="en-US" b="1" dirty="0">
                <a:latin typeface="Arial" panose="020B0604020202020204" pitchFamily="34" charset="0"/>
                <a:cs typeface="Arial" panose="020B0604020202020204" pitchFamily="34" charset="0"/>
              </a:rPr>
              <a:t>[0] </a:t>
            </a:r>
            <a:r>
              <a:rPr lang="en-US" dirty="0">
                <a:latin typeface="Arial" panose="020B0604020202020204" pitchFamily="34" charset="0"/>
                <a:cs typeface="Arial" panose="020B0604020202020204" pitchFamily="34" charset="0"/>
              </a:rPr>
              <a:t>is the script name, </a:t>
            </a:r>
            <a:r>
              <a:rPr lang="en-US" b="1" dirty="0" err="1">
                <a:latin typeface="Arial" panose="020B0604020202020204" pitchFamily="34" charset="0"/>
                <a:cs typeface="Arial" panose="020B0604020202020204" pitchFamily="34" charset="0"/>
              </a:rPr>
              <a:t>argv</a:t>
            </a:r>
            <a:r>
              <a:rPr lang="en-US" b="1"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represents the first input, </a:t>
            </a:r>
            <a:r>
              <a:rPr lang="en-US" b="1" dirty="0" err="1">
                <a:latin typeface="Arial" panose="020B0604020202020204" pitchFamily="34" charset="0"/>
                <a:cs typeface="Arial" panose="020B0604020202020204" pitchFamily="34" charset="0"/>
              </a:rPr>
              <a:t>argv</a:t>
            </a:r>
            <a:r>
              <a:rPr lang="en-US" b="1" dirty="0">
                <a:latin typeface="Arial" panose="020B0604020202020204" pitchFamily="34" charset="0"/>
                <a:cs typeface="Arial" panose="020B0604020202020204" pitchFamily="34" charset="0"/>
              </a:rPr>
              <a:t>[2] </a:t>
            </a:r>
            <a:r>
              <a:rPr lang="en-US" dirty="0">
                <a:latin typeface="Arial" panose="020B0604020202020204" pitchFamily="34" charset="0"/>
                <a:cs typeface="Arial" panose="020B0604020202020204" pitchFamily="34" charset="0"/>
              </a:rPr>
              <a:t>represents the second input, etc.</a:t>
            </a:r>
          </a:p>
        </p:txBody>
      </p:sp>
    </p:spTree>
    <p:extLst>
      <p:ext uri="{BB962C8B-B14F-4D97-AF65-F5344CB8AC3E}">
        <p14:creationId xmlns:p14="http://schemas.microsoft.com/office/powerpoint/2010/main" val="40790889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Port Scan Script with Command Line Inputs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814" y="1690688"/>
            <a:ext cx="7553380" cy="325757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3000" y="1642732"/>
            <a:ext cx="3110800" cy="21762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3459" y="4324783"/>
            <a:ext cx="5922436" cy="211118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814" y="5773978"/>
            <a:ext cx="5495965" cy="661992"/>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814" y="5126273"/>
            <a:ext cx="5057812" cy="647705"/>
          </a:xfrm>
          <a:prstGeom prst="rect">
            <a:avLst/>
          </a:prstGeom>
        </p:spPr>
      </p:pic>
    </p:spTree>
    <p:extLst>
      <p:ext uri="{BB962C8B-B14F-4D97-AF65-F5344CB8AC3E}">
        <p14:creationId xmlns:p14="http://schemas.microsoft.com/office/powerpoint/2010/main" val="17808074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A70A9-421B-7171-7D2D-BA5338FDB5E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Example: implement ping</a:t>
            </a:r>
          </a:p>
        </p:txBody>
      </p:sp>
      <p:pic>
        <p:nvPicPr>
          <p:cNvPr id="4" name="Content Placeholder 3">
            <a:extLst>
              <a:ext uri="{FF2B5EF4-FFF2-40B4-BE49-F238E27FC236}">
                <a16:creationId xmlns:a16="http://schemas.microsoft.com/office/drawing/2014/main" id="{AFDB1624-D487-8FA6-87F9-D4495F3C60D4}"/>
              </a:ext>
            </a:extLst>
          </p:cNvPr>
          <p:cNvPicPr>
            <a:picLocks noGrp="1" noChangeAspect="1"/>
          </p:cNvPicPr>
          <p:nvPr>
            <p:ph idx="1"/>
          </p:nvPr>
        </p:nvPicPr>
        <p:blipFill>
          <a:blip r:embed="rId3"/>
          <a:stretch>
            <a:fillRect/>
          </a:stretch>
        </p:blipFill>
        <p:spPr>
          <a:xfrm>
            <a:off x="762000" y="2090550"/>
            <a:ext cx="5677692" cy="2676899"/>
          </a:xfrm>
          <a:prstGeom prst="rect">
            <a:avLst/>
          </a:prstGeom>
        </p:spPr>
      </p:pic>
    </p:spTree>
    <p:extLst>
      <p:ext uri="{BB962C8B-B14F-4D97-AF65-F5344CB8AC3E}">
        <p14:creationId xmlns:p14="http://schemas.microsoft.com/office/powerpoint/2010/main" val="2673704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panose="020B0604020202020204" pitchFamily="34" charset="0"/>
                <a:cs typeface="Arial" panose="020B0604020202020204" pitchFamily="34" charset="0"/>
              </a:rPr>
              <a:t>Classful</a:t>
            </a:r>
            <a:r>
              <a:rPr lang="en-US" dirty="0">
                <a:latin typeface="Arial" panose="020B0604020202020204" pitchFamily="34" charset="0"/>
                <a:cs typeface="Arial" panose="020B0604020202020204" pitchFamily="34" charset="0"/>
              </a:rPr>
              <a:t> Network Addressing (1981 – 1993)</a:t>
            </a:r>
          </a:p>
        </p:txBody>
      </p:sp>
      <p:sp>
        <p:nvSpPr>
          <p:cNvPr id="3" name="Content Placeholder 2"/>
          <p:cNvSpPr>
            <a:spLocks noGrp="1"/>
          </p:cNvSpPr>
          <p:nvPr>
            <p:ph idx="1"/>
          </p:nvPr>
        </p:nvSpPr>
        <p:spPr>
          <a:xfrm>
            <a:off x="838200" y="1825624"/>
            <a:ext cx="10515600" cy="4810620"/>
          </a:xfrm>
        </p:spPr>
        <p:txBody>
          <a:bodyPr>
            <a:normAutofit fontScale="85000" lnSpcReduction="20000"/>
          </a:bodyPr>
          <a:lstStyle/>
          <a:p>
            <a:r>
              <a:rPr lang="en-US" dirty="0">
                <a:latin typeface="Arial" panose="020B0604020202020204" pitchFamily="34" charset="0"/>
                <a:cs typeface="Arial" panose="020B0604020202020204" pitchFamily="34" charset="0"/>
              </a:rPr>
              <a:t>Class A: </a:t>
            </a:r>
          </a:p>
          <a:p>
            <a:pPr marL="457200" lvl="1" indent="0">
              <a:buNone/>
            </a:pPr>
            <a:r>
              <a:rPr lang="en-US" dirty="0">
                <a:latin typeface="Arial" panose="020B0604020202020204" pitchFamily="34" charset="0"/>
                <a:cs typeface="Arial" panose="020B0604020202020204" pitchFamily="34" charset="0"/>
              </a:rPr>
              <a:t>0.0.0.0 = </a:t>
            </a:r>
            <a:r>
              <a:rPr lang="en-US" dirty="0">
                <a:solidFill>
                  <a:srgbClr val="FF0000"/>
                </a:solidFill>
                <a:latin typeface="Arial" panose="020B0604020202020204" pitchFamily="34" charset="0"/>
                <a:cs typeface="Arial" panose="020B0604020202020204" pitchFamily="34" charset="0"/>
              </a:rPr>
              <a:t>00000000</a:t>
            </a:r>
            <a:r>
              <a:rPr lang="en-US" dirty="0">
                <a:latin typeface="Arial" panose="020B0604020202020204" pitchFamily="34" charset="0"/>
                <a:cs typeface="Arial" panose="020B0604020202020204" pitchFamily="34" charset="0"/>
              </a:rPr>
              <a:t>.00000000.00000000.00000000</a:t>
            </a:r>
          </a:p>
          <a:p>
            <a:pPr marL="457200" lvl="1" indent="0">
              <a:buNone/>
            </a:pPr>
            <a:r>
              <a:rPr lang="en-US" dirty="0">
                <a:latin typeface="Arial" panose="020B0604020202020204" pitchFamily="34" charset="0"/>
                <a:cs typeface="Arial" panose="020B0604020202020204" pitchFamily="34" charset="0"/>
              </a:rPr>
              <a:t>127.255.255.255 = </a:t>
            </a:r>
            <a:r>
              <a:rPr lang="en-US" dirty="0">
                <a:solidFill>
                  <a:srgbClr val="FF0000"/>
                </a:solidFill>
                <a:latin typeface="Arial" panose="020B0604020202020204" pitchFamily="34" charset="0"/>
                <a:cs typeface="Arial" panose="020B0604020202020204" pitchFamily="34" charset="0"/>
              </a:rPr>
              <a:t>01111111</a:t>
            </a:r>
            <a:r>
              <a:rPr lang="en-US" dirty="0">
                <a:latin typeface="Arial" panose="020B0604020202020204" pitchFamily="34" charset="0"/>
                <a:cs typeface="Arial" panose="020B0604020202020204" pitchFamily="34" charset="0"/>
              </a:rPr>
              <a:t>.11111111.11111111.11111111</a:t>
            </a:r>
          </a:p>
          <a:p>
            <a:r>
              <a:rPr lang="en-US" dirty="0">
                <a:latin typeface="Arial" panose="020B0604020202020204" pitchFamily="34" charset="0"/>
                <a:cs typeface="Arial" panose="020B0604020202020204" pitchFamily="34" charset="0"/>
              </a:rPr>
              <a:t>Class B:</a:t>
            </a:r>
          </a:p>
          <a:p>
            <a:pPr marL="457200" lvl="1" indent="0">
              <a:buNone/>
            </a:pPr>
            <a:r>
              <a:rPr lang="en-US" dirty="0">
                <a:latin typeface="Arial" panose="020B0604020202020204" pitchFamily="34" charset="0"/>
                <a:cs typeface="Arial" panose="020B0604020202020204" pitchFamily="34" charset="0"/>
              </a:rPr>
              <a:t>128.0.0.0 = </a:t>
            </a:r>
            <a:r>
              <a:rPr lang="en-US" dirty="0">
                <a:solidFill>
                  <a:srgbClr val="FF0000"/>
                </a:solidFill>
                <a:latin typeface="Arial" panose="020B0604020202020204" pitchFamily="34" charset="0"/>
                <a:cs typeface="Arial" panose="020B0604020202020204" pitchFamily="34" charset="0"/>
              </a:rPr>
              <a:t>10000000.00000000</a:t>
            </a:r>
            <a:r>
              <a:rPr lang="en-US" dirty="0">
                <a:latin typeface="Arial" panose="020B0604020202020204" pitchFamily="34" charset="0"/>
                <a:cs typeface="Arial" panose="020B0604020202020204" pitchFamily="34" charset="0"/>
              </a:rPr>
              <a:t>.00000000.00000000</a:t>
            </a:r>
          </a:p>
          <a:p>
            <a:pPr marL="457200" lvl="1" indent="0">
              <a:buNone/>
            </a:pPr>
            <a:r>
              <a:rPr lang="en-US" dirty="0">
                <a:latin typeface="Arial" panose="020B0604020202020204" pitchFamily="34" charset="0"/>
                <a:cs typeface="Arial" panose="020B0604020202020204" pitchFamily="34" charset="0"/>
              </a:rPr>
              <a:t>191.255.255.255 = </a:t>
            </a:r>
            <a:r>
              <a:rPr lang="en-US" dirty="0">
                <a:solidFill>
                  <a:srgbClr val="FF0000"/>
                </a:solidFill>
                <a:latin typeface="Arial" panose="020B0604020202020204" pitchFamily="34" charset="0"/>
                <a:cs typeface="Arial" panose="020B0604020202020204" pitchFamily="34" charset="0"/>
              </a:rPr>
              <a:t>10111111.11111111</a:t>
            </a:r>
            <a:r>
              <a:rPr lang="en-US" dirty="0">
                <a:latin typeface="Arial" panose="020B0604020202020204" pitchFamily="34" charset="0"/>
                <a:cs typeface="Arial" panose="020B0604020202020204" pitchFamily="34" charset="0"/>
              </a:rPr>
              <a:t>.11111111.11111111</a:t>
            </a:r>
          </a:p>
          <a:p>
            <a:r>
              <a:rPr lang="en-US" dirty="0">
                <a:latin typeface="Arial" panose="020B0604020202020204" pitchFamily="34" charset="0"/>
                <a:cs typeface="Arial" panose="020B0604020202020204" pitchFamily="34" charset="0"/>
              </a:rPr>
              <a:t>Class C</a:t>
            </a:r>
          </a:p>
          <a:p>
            <a:pPr marL="457200" lvl="1" indent="0">
              <a:buNone/>
            </a:pPr>
            <a:r>
              <a:rPr lang="en-US" dirty="0">
                <a:latin typeface="Arial" panose="020B0604020202020204" pitchFamily="34" charset="0"/>
                <a:cs typeface="Arial" panose="020B0604020202020204" pitchFamily="34" charset="0"/>
              </a:rPr>
              <a:t>192.0.0.0 = </a:t>
            </a:r>
            <a:r>
              <a:rPr lang="en-US" dirty="0">
                <a:solidFill>
                  <a:srgbClr val="FF0000"/>
                </a:solidFill>
                <a:latin typeface="Arial" panose="020B0604020202020204" pitchFamily="34" charset="0"/>
                <a:cs typeface="Arial" panose="020B0604020202020204" pitchFamily="34" charset="0"/>
              </a:rPr>
              <a:t>11000000.00000000.00000000</a:t>
            </a:r>
            <a:r>
              <a:rPr lang="en-US" dirty="0">
                <a:latin typeface="Arial" panose="020B0604020202020204" pitchFamily="34" charset="0"/>
                <a:cs typeface="Arial" panose="020B0604020202020204" pitchFamily="34" charset="0"/>
              </a:rPr>
              <a:t>.00000000</a:t>
            </a:r>
          </a:p>
          <a:p>
            <a:pPr marL="457200" lvl="1" indent="0">
              <a:buNone/>
            </a:pPr>
            <a:r>
              <a:rPr lang="en-US" dirty="0">
                <a:latin typeface="Arial" panose="020B0604020202020204" pitchFamily="34" charset="0"/>
                <a:cs typeface="Arial" panose="020B0604020202020204" pitchFamily="34" charset="0"/>
              </a:rPr>
              <a:t>223.255.255.255 = </a:t>
            </a:r>
            <a:r>
              <a:rPr lang="en-US" dirty="0">
                <a:solidFill>
                  <a:srgbClr val="FF0000"/>
                </a:solidFill>
                <a:latin typeface="Arial" panose="020B0604020202020204" pitchFamily="34" charset="0"/>
                <a:cs typeface="Arial" panose="020B0604020202020204" pitchFamily="34" charset="0"/>
              </a:rPr>
              <a:t>11011111.11111111.11111111</a:t>
            </a:r>
            <a:r>
              <a:rPr lang="en-US" dirty="0">
                <a:latin typeface="Arial" panose="020B0604020202020204" pitchFamily="34" charset="0"/>
                <a:cs typeface="Arial" panose="020B0604020202020204" pitchFamily="34" charset="0"/>
              </a:rPr>
              <a:t>.11111111</a:t>
            </a:r>
          </a:p>
          <a:p>
            <a:r>
              <a:rPr lang="en-US" dirty="0">
                <a:latin typeface="Arial" panose="020B0604020202020204" pitchFamily="34" charset="0"/>
                <a:cs typeface="Arial" panose="020B0604020202020204" pitchFamily="34" charset="0"/>
              </a:rPr>
              <a:t>Class D</a:t>
            </a:r>
          </a:p>
          <a:p>
            <a:pPr marL="457200" lvl="1" indent="0">
              <a:buNone/>
            </a:pPr>
            <a:r>
              <a:rPr lang="en-US" dirty="0">
                <a:latin typeface="Arial" panose="020B0604020202020204" pitchFamily="34" charset="0"/>
                <a:cs typeface="Arial" panose="020B0604020202020204" pitchFamily="34" charset="0"/>
              </a:rPr>
              <a:t>224.0.0.0 = </a:t>
            </a:r>
            <a:r>
              <a:rPr lang="en-US" dirty="0">
                <a:solidFill>
                  <a:srgbClr val="FF0000"/>
                </a:solidFill>
                <a:latin typeface="Arial" panose="020B0604020202020204" pitchFamily="34" charset="0"/>
                <a:cs typeface="Arial" panose="020B0604020202020204" pitchFamily="34" charset="0"/>
              </a:rPr>
              <a:t>1110</a:t>
            </a:r>
            <a:r>
              <a:rPr lang="en-US" dirty="0">
                <a:latin typeface="Arial" panose="020B0604020202020204" pitchFamily="34" charset="0"/>
                <a:cs typeface="Arial" panose="020B0604020202020204" pitchFamily="34" charset="0"/>
              </a:rPr>
              <a:t>0000.00000000.00000000.00000000</a:t>
            </a:r>
          </a:p>
          <a:p>
            <a:pPr marL="457200" lvl="1" indent="0">
              <a:buNone/>
            </a:pPr>
            <a:r>
              <a:rPr lang="en-US" dirty="0">
                <a:latin typeface="Arial" panose="020B0604020202020204" pitchFamily="34" charset="0"/>
                <a:cs typeface="Arial" panose="020B0604020202020204" pitchFamily="34" charset="0"/>
              </a:rPr>
              <a:t>239.255.255.255 = </a:t>
            </a:r>
            <a:r>
              <a:rPr lang="en-US" dirty="0">
                <a:solidFill>
                  <a:srgbClr val="FF0000"/>
                </a:solidFill>
                <a:latin typeface="Arial" panose="020B0604020202020204" pitchFamily="34" charset="0"/>
                <a:cs typeface="Arial" panose="020B0604020202020204" pitchFamily="34" charset="0"/>
              </a:rPr>
              <a:t>1110</a:t>
            </a:r>
            <a:r>
              <a:rPr lang="en-US" dirty="0">
                <a:latin typeface="Arial" panose="020B0604020202020204" pitchFamily="34" charset="0"/>
                <a:cs typeface="Arial" panose="020B0604020202020204" pitchFamily="34" charset="0"/>
              </a:rPr>
              <a:t>1111.11111111.11111111.11111111    </a:t>
            </a:r>
          </a:p>
          <a:p>
            <a:pPr lvl="0"/>
            <a:r>
              <a:rPr lang="en-US" dirty="0">
                <a:latin typeface="Arial" panose="020B0604020202020204" pitchFamily="34" charset="0"/>
                <a:cs typeface="Arial" panose="020B0604020202020204" pitchFamily="34" charset="0"/>
              </a:rPr>
              <a:t>Class E</a:t>
            </a:r>
          </a:p>
          <a:p>
            <a:pPr marL="457200" lvl="1" indent="0">
              <a:buNone/>
            </a:pPr>
            <a:r>
              <a:rPr lang="en-US" dirty="0">
                <a:latin typeface="Arial" panose="020B0604020202020204" pitchFamily="34" charset="0"/>
                <a:cs typeface="Arial" panose="020B0604020202020204" pitchFamily="34" charset="0"/>
              </a:rPr>
              <a:t>240.0.0.0 = </a:t>
            </a:r>
            <a:r>
              <a:rPr lang="en-US" dirty="0">
                <a:solidFill>
                  <a:srgbClr val="FF0000"/>
                </a:solidFill>
                <a:latin typeface="Arial" panose="020B0604020202020204" pitchFamily="34" charset="0"/>
                <a:cs typeface="Arial" panose="020B0604020202020204" pitchFamily="34" charset="0"/>
              </a:rPr>
              <a:t>1111</a:t>
            </a:r>
            <a:r>
              <a:rPr lang="en-US" dirty="0">
                <a:latin typeface="Arial" panose="020B0604020202020204" pitchFamily="34" charset="0"/>
                <a:cs typeface="Arial" panose="020B0604020202020204" pitchFamily="34" charset="0"/>
              </a:rPr>
              <a:t>0000.00000000.00000000.00000000</a:t>
            </a:r>
          </a:p>
          <a:p>
            <a:pPr marL="457200" lvl="1" indent="0">
              <a:buNone/>
            </a:pPr>
            <a:r>
              <a:rPr lang="en-US" dirty="0">
                <a:latin typeface="Arial" panose="020B0604020202020204" pitchFamily="34" charset="0"/>
                <a:cs typeface="Arial" panose="020B0604020202020204" pitchFamily="34" charset="0"/>
              </a:rPr>
              <a:t>255.255.255.255 = </a:t>
            </a:r>
            <a:r>
              <a:rPr lang="en-US" dirty="0">
                <a:solidFill>
                  <a:srgbClr val="FF0000"/>
                </a:solidFill>
                <a:latin typeface="Arial" panose="020B0604020202020204" pitchFamily="34" charset="0"/>
                <a:cs typeface="Arial" panose="020B0604020202020204" pitchFamily="34" charset="0"/>
              </a:rPr>
              <a:t>1111</a:t>
            </a:r>
            <a:r>
              <a:rPr lang="en-US" dirty="0">
                <a:latin typeface="Arial" panose="020B0604020202020204" pitchFamily="34" charset="0"/>
                <a:cs typeface="Arial" panose="020B0604020202020204" pitchFamily="34" charset="0"/>
              </a:rPr>
              <a:t>1111.11111111.11111111.11111111</a:t>
            </a:r>
          </a:p>
        </p:txBody>
      </p:sp>
    </p:spTree>
    <p:extLst>
      <p:ext uri="{BB962C8B-B14F-4D97-AF65-F5344CB8AC3E}">
        <p14:creationId xmlns:p14="http://schemas.microsoft.com/office/powerpoint/2010/main" val="41398942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F29A8-CCDA-F5EF-FB55-37CBD459694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Example: implement traceroute</a:t>
            </a:r>
          </a:p>
        </p:txBody>
      </p:sp>
      <p:pic>
        <p:nvPicPr>
          <p:cNvPr id="5" name="Content Placeholder 4">
            <a:extLst>
              <a:ext uri="{FF2B5EF4-FFF2-40B4-BE49-F238E27FC236}">
                <a16:creationId xmlns:a16="http://schemas.microsoft.com/office/drawing/2014/main" id="{F08CE243-B0A2-63AA-DBEE-B99C7B27DB09}"/>
              </a:ext>
            </a:extLst>
          </p:cNvPr>
          <p:cNvPicPr>
            <a:picLocks noGrp="1" noChangeAspect="1"/>
          </p:cNvPicPr>
          <p:nvPr>
            <p:ph idx="1"/>
          </p:nvPr>
        </p:nvPicPr>
        <p:blipFill>
          <a:blip r:embed="rId2"/>
          <a:stretch>
            <a:fillRect/>
          </a:stretch>
        </p:blipFill>
        <p:spPr>
          <a:xfrm>
            <a:off x="838200" y="1981200"/>
            <a:ext cx="8219017" cy="3352800"/>
          </a:xfrm>
        </p:spPr>
      </p:pic>
    </p:spTree>
    <p:extLst>
      <p:ext uri="{BB962C8B-B14F-4D97-AF65-F5344CB8AC3E}">
        <p14:creationId xmlns:p14="http://schemas.microsoft.com/office/powerpoint/2010/main" val="2998135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Classless Inter-Domain Routing (CIDR)</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Subnet portion of address of arbitrary length</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Address format: </a:t>
            </a:r>
            <a:r>
              <a:rPr lang="en-US" dirty="0" err="1">
                <a:latin typeface="Arial" panose="020B0604020202020204" pitchFamily="34" charset="0"/>
                <a:cs typeface="Arial" panose="020B0604020202020204" pitchFamily="34" charset="0"/>
              </a:rPr>
              <a:t>a.b.c.d</a:t>
            </a:r>
            <a:r>
              <a:rPr lang="en-US" dirty="0">
                <a:latin typeface="Arial" panose="020B0604020202020204" pitchFamily="34" charset="0"/>
                <a:cs typeface="Arial" panose="020B0604020202020204" pitchFamily="34" charset="0"/>
              </a:rPr>
              <a:t>/x, where x is the number of bits in subnet portion of address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hlinkClick r:id="rId2"/>
              </a:rPr>
              <a:t>https://www.ipaddressguide.com/cidr</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598237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Classless Inter-Domain Routing (CIDR)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The notation is constructed from an IP address, a slash ('/') character, and a decimal number. The trailing number is the count of leading 1 bits in the network mask</a:t>
                </a:r>
              </a:p>
              <a:p>
                <a:r>
                  <a:rPr lang="en-US" dirty="0">
                    <a:latin typeface="Arial" panose="020B0604020202020204" pitchFamily="34" charset="0"/>
                    <a:cs typeface="Arial" panose="020B0604020202020204" pitchFamily="34" charset="0"/>
                  </a:rPr>
                  <a:t>192.168.60.3/24 represents the IPv4 address 192.168.60.3 and its associated routing prefix 192.168.60.0, or equivalently, its subnet mask 255.255.255.0, which has 24 leading 1-bits</a:t>
                </a:r>
              </a:p>
              <a:p>
                <a:r>
                  <a:rPr lang="en-US" dirty="0">
                    <a:latin typeface="Arial" panose="020B0604020202020204" pitchFamily="34" charset="0"/>
                    <a:cs typeface="Arial" panose="020B0604020202020204" pitchFamily="34" charset="0"/>
                  </a:rPr>
                  <a:t>the IPv4 block 192.168.60.0/22 represents the 1024 IPv4 addresses from 192.168.60.0 to 192.168.63.255</a:t>
                </a:r>
              </a:p>
              <a:p>
                <a:r>
                  <a:rPr lang="en-US" dirty="0"/>
                  <a:t>The number of addresses of a subnet can be calculated as</a:t>
                </a:r>
                <a14:m>
                  <m:oMath xmlns:m="http://schemas.openxmlformats.org/officeDocument/2006/math">
                    <m:r>
                      <a:rPr lang="en-US" b="0" i="0" dirty="0" smtClean="0">
                        <a:latin typeface="Cambria Math" panose="02040503050406030204" pitchFamily="18" charset="0"/>
                      </a:rPr>
                      <m:t> </m:t>
                    </m:r>
                    <m:sSup>
                      <m:sSupPr>
                        <m:ctrlPr>
                          <a:rPr lang="en-US" i="1" dirty="0" smtClean="0">
                            <a:latin typeface="Cambria Math" panose="02040503050406030204" pitchFamily="18" charset="0"/>
                          </a:rPr>
                        </m:ctrlPr>
                      </m:sSupPr>
                      <m:e>
                        <m:d>
                          <m:dPr>
                            <m:ctrlPr>
                              <a:rPr lang="en-US" i="1" dirty="0" smtClean="0">
                                <a:latin typeface="Cambria Math" panose="02040503050406030204" pitchFamily="18" charset="0"/>
                              </a:rPr>
                            </m:ctrlPr>
                          </m:dPr>
                          <m:e>
                            <m:r>
                              <a:rPr lang="en-US" b="0" i="1" dirty="0" smtClean="0">
                                <a:latin typeface="Cambria Math" panose="02040503050406030204" pitchFamily="18" charset="0"/>
                              </a:rPr>
                              <m:t>2</m:t>
                            </m:r>
                          </m:e>
                        </m:d>
                      </m:e>
                      <m:sup>
                        <m:r>
                          <a:rPr lang="en-US" i="1" dirty="0">
                            <a:latin typeface="Cambria Math" panose="02040503050406030204" pitchFamily="18" charset="0"/>
                          </a:rPr>
                          <m:t>𝑎𝑑𝑑𝑟𝑒𝑠𝑠</m:t>
                        </m:r>
                        <m:r>
                          <a:rPr lang="en-US" i="1" dirty="0">
                            <a:latin typeface="Cambria Math" panose="02040503050406030204" pitchFamily="18" charset="0"/>
                          </a:rPr>
                          <m:t> </m:t>
                        </m:r>
                        <m:r>
                          <a:rPr lang="en-US" i="1" dirty="0">
                            <a:latin typeface="Cambria Math" panose="02040503050406030204" pitchFamily="18" charset="0"/>
                          </a:rPr>
                          <m:t>𝑙𝑒𝑛𝑔𝑡h</m:t>
                        </m:r>
                        <m:r>
                          <a:rPr lang="en-US" i="1" dirty="0">
                            <a:latin typeface="Cambria Math" panose="02040503050406030204" pitchFamily="18" charset="0"/>
                          </a:rPr>
                          <m:t> − </m:t>
                        </m:r>
                        <m:r>
                          <a:rPr lang="en-US" i="1" dirty="0">
                            <a:latin typeface="Cambria Math" panose="02040503050406030204" pitchFamily="18" charset="0"/>
                          </a:rPr>
                          <m:t>𝑚𝑎𝑠𝑘</m:t>
                        </m:r>
                        <m:r>
                          <a:rPr lang="en-US" i="1" dirty="0">
                            <a:latin typeface="Cambria Math" panose="02040503050406030204" pitchFamily="18" charset="0"/>
                          </a:rPr>
                          <m:t> </m:t>
                        </m:r>
                        <m:r>
                          <a:rPr lang="en-US" i="1" dirty="0">
                            <a:latin typeface="Cambria Math" panose="02040503050406030204" pitchFamily="18" charset="0"/>
                          </a:rPr>
                          <m:t>𝑙𝑒𝑛𝑔𝑡h</m:t>
                        </m:r>
                        <m:r>
                          <a:rPr lang="en-US" i="1" dirty="0">
                            <a:latin typeface="Cambria Math" panose="02040503050406030204" pitchFamily="18" charset="0"/>
                          </a:rPr>
                          <m:t> </m:t>
                        </m:r>
                      </m:sup>
                    </m:sSup>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381" r="-1159" b="-3361"/>
                </a:stretch>
              </a:blipFill>
            </p:spPr>
            <p:txBody>
              <a:bodyPr/>
              <a:lstStyle/>
              <a:p>
                <a:r>
                  <a:rPr lang="en-US">
                    <a:noFill/>
                  </a:rPr>
                  <a:t> </a:t>
                </a:r>
              </a:p>
            </p:txBody>
          </p:sp>
        </mc:Fallback>
      </mc:AlternateContent>
    </p:spTree>
    <p:extLst>
      <p:ext uri="{BB962C8B-B14F-4D97-AF65-F5344CB8AC3E}">
        <p14:creationId xmlns:p14="http://schemas.microsoft.com/office/powerpoint/2010/main" val="288988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FFF4-7D2B-9873-B2F8-40AE7D8C4016}"/>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Classless Inter-Domain Routing (CIDR)</a:t>
            </a:r>
          </a:p>
        </p:txBody>
      </p:sp>
      <p:sp>
        <p:nvSpPr>
          <p:cNvPr id="5" name="TextBox 4">
            <a:extLst>
              <a:ext uri="{FF2B5EF4-FFF2-40B4-BE49-F238E27FC236}">
                <a16:creationId xmlns:a16="http://schemas.microsoft.com/office/drawing/2014/main" id="{1C766FB4-D1D6-7A57-E966-D1FE73E5B3A9}"/>
              </a:ext>
            </a:extLst>
          </p:cNvPr>
          <p:cNvSpPr txBox="1"/>
          <p:nvPr/>
        </p:nvSpPr>
        <p:spPr>
          <a:xfrm>
            <a:off x="5219700" y="3419257"/>
            <a:ext cx="2743199"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Indicate the first 24 bits are network ID</a:t>
            </a:r>
          </a:p>
        </p:txBody>
      </p:sp>
      <p:sp>
        <p:nvSpPr>
          <p:cNvPr id="9" name="TextBox 8">
            <a:extLst>
              <a:ext uri="{FF2B5EF4-FFF2-40B4-BE49-F238E27FC236}">
                <a16:creationId xmlns:a16="http://schemas.microsoft.com/office/drawing/2014/main" id="{73F2BDC2-BB2E-5A60-DDE6-5ED707775F80}"/>
              </a:ext>
            </a:extLst>
          </p:cNvPr>
          <p:cNvSpPr txBox="1"/>
          <p:nvPr/>
        </p:nvSpPr>
        <p:spPr>
          <a:xfrm>
            <a:off x="3200400" y="1828800"/>
            <a:ext cx="4038600" cy="646331"/>
          </a:xfrm>
          <a:prstGeom prst="rect">
            <a:avLst/>
          </a:prstGeom>
          <a:noFill/>
        </p:spPr>
        <p:txBody>
          <a:bodyPr wrap="square">
            <a:spAutoFit/>
          </a:bodyPr>
          <a:lstStyle/>
          <a:p>
            <a:r>
              <a:rPr lang="en-US" sz="3600" dirty="0">
                <a:solidFill>
                  <a:srgbClr val="0070C0"/>
                </a:solidFill>
                <a:latin typeface="Arial" panose="020B0604020202020204" pitchFamily="34" charset="0"/>
                <a:cs typeface="Arial" panose="020B0604020202020204" pitchFamily="34" charset="0"/>
              </a:rPr>
              <a:t>192.168.60</a:t>
            </a:r>
            <a:r>
              <a:rPr lang="en-US" sz="3600" dirty="0">
                <a:latin typeface="Arial" panose="020B0604020202020204" pitchFamily="34" charset="0"/>
                <a:cs typeface="Arial" panose="020B0604020202020204" pitchFamily="34" charset="0"/>
              </a:rPr>
              <a:t>.5/</a:t>
            </a:r>
            <a:r>
              <a:rPr lang="en-US" sz="3600" b="1" dirty="0">
                <a:solidFill>
                  <a:srgbClr val="0070C0"/>
                </a:solidFill>
                <a:latin typeface="Arial" panose="020B0604020202020204" pitchFamily="34" charset="0"/>
                <a:cs typeface="Arial" panose="020B0604020202020204" pitchFamily="34" charset="0"/>
              </a:rPr>
              <a:t>24</a:t>
            </a:r>
          </a:p>
        </p:txBody>
      </p:sp>
      <p:cxnSp>
        <p:nvCxnSpPr>
          <p:cNvPr id="11" name="Straight Arrow Connector 10">
            <a:extLst>
              <a:ext uri="{FF2B5EF4-FFF2-40B4-BE49-F238E27FC236}">
                <a16:creationId xmlns:a16="http://schemas.microsoft.com/office/drawing/2014/main" id="{A867AECF-8C92-C3DA-6CD7-ED9B9CC2A7F1}"/>
              </a:ext>
            </a:extLst>
          </p:cNvPr>
          <p:cNvCxnSpPr>
            <a:cxnSpLocks/>
          </p:cNvCxnSpPr>
          <p:nvPr/>
        </p:nvCxnSpPr>
        <p:spPr>
          <a:xfrm flipV="1">
            <a:off x="6172200" y="2475131"/>
            <a:ext cx="0" cy="801905"/>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802652D-13D0-D25E-0D85-0F9C688030A4}"/>
              </a:ext>
            </a:extLst>
          </p:cNvPr>
          <p:cNvSpPr txBox="1"/>
          <p:nvPr/>
        </p:nvSpPr>
        <p:spPr>
          <a:xfrm>
            <a:off x="973508" y="5334000"/>
            <a:ext cx="9954969"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Question: What is the address range of the network </a:t>
            </a:r>
            <a:r>
              <a:rPr lang="en-US" sz="2400" b="1" dirty="0">
                <a:latin typeface="Arial" panose="020B0604020202020204" pitchFamily="34" charset="0"/>
                <a:cs typeface="Arial" panose="020B0604020202020204" pitchFamily="34" charset="0"/>
              </a:rPr>
              <a:t>192.168.192.0/19 ?</a:t>
            </a:r>
          </a:p>
        </p:txBody>
      </p:sp>
    </p:spTree>
    <p:extLst>
      <p:ext uri="{BB962C8B-B14F-4D97-AF65-F5344CB8AC3E}">
        <p14:creationId xmlns:p14="http://schemas.microsoft.com/office/powerpoint/2010/main" val="10108820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2708</TotalTime>
  <Words>2565</Words>
  <Application>Microsoft Office PowerPoint</Application>
  <PresentationFormat>Widescreen</PresentationFormat>
  <Paragraphs>342</Paragraphs>
  <Slides>60</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Calibri Light</vt:lpstr>
      <vt:lpstr>Cambria Math</vt:lpstr>
      <vt:lpstr>Office Theme</vt:lpstr>
      <vt:lpstr>Network Basics</vt:lpstr>
      <vt:lpstr>Outline</vt:lpstr>
      <vt:lpstr>OSI Model</vt:lpstr>
      <vt:lpstr>IP Addressing</vt:lpstr>
      <vt:lpstr>Subnets</vt:lpstr>
      <vt:lpstr>Classful Network Addressing (1981 – 1993)</vt:lpstr>
      <vt:lpstr>Classless Inter-Domain Routing (CIDR)</vt:lpstr>
      <vt:lpstr>Classless Inter-Domain Routing (CIDR)</vt:lpstr>
      <vt:lpstr>Classless Inter-Domain Routing (CIDR)</vt:lpstr>
      <vt:lpstr>An Example</vt:lpstr>
      <vt:lpstr>List IP Address on Network Interface</vt:lpstr>
      <vt:lpstr>How Do Hosts Get IP Address</vt:lpstr>
      <vt:lpstr>Special IP Addresses</vt:lpstr>
      <vt:lpstr>Network Address Translation (NAT)</vt:lpstr>
      <vt:lpstr> How Packets Are Constructed</vt:lpstr>
      <vt:lpstr> Packet Journey at High Level</vt:lpstr>
      <vt:lpstr>Sending Packets Hop by Hop</vt:lpstr>
      <vt:lpstr>Routing</vt:lpstr>
      <vt:lpstr>The “ip route” Command</vt:lpstr>
      <vt:lpstr>Routing Rules</vt:lpstr>
      <vt:lpstr>Docker</vt:lpstr>
      <vt:lpstr>Containers vs. Virtual Machines</vt:lpstr>
      <vt:lpstr>Containers vs. Virtual Machines</vt:lpstr>
      <vt:lpstr>Dockerfile</vt:lpstr>
      <vt:lpstr> Useful Docker Commands</vt:lpstr>
      <vt:lpstr>Docker Compose</vt:lpstr>
      <vt:lpstr>Sample docker-compose.yml File</vt:lpstr>
      <vt:lpstr>Sample docker-compose.yml File</vt:lpstr>
      <vt:lpstr>Set Up Networks</vt:lpstr>
      <vt:lpstr>Set Up Hosts</vt:lpstr>
      <vt:lpstr>Building, Starting, Stopping Containers</vt:lpstr>
      <vt:lpstr>Start/Stop Containers</vt:lpstr>
      <vt:lpstr>Get Into A Container</vt:lpstr>
      <vt:lpstr>Copy Files Between Host and Container</vt:lpstr>
      <vt:lpstr>Scapy</vt:lpstr>
      <vt:lpstr>Listing Protocols</vt:lpstr>
      <vt:lpstr>Listing Commands</vt:lpstr>
      <vt:lpstr> How Packets Are Constructed</vt:lpstr>
      <vt:lpstr>Creating Packets</vt:lpstr>
      <vt:lpstr>Layer Stacking</vt:lpstr>
      <vt:lpstr>Making Packets</vt:lpstr>
      <vt:lpstr>Inspecting Packets</vt:lpstr>
      <vt:lpstr>Inspecting Packets</vt:lpstr>
      <vt:lpstr>Inspecting Packets</vt:lpstr>
      <vt:lpstr>Slicing the Protocol Layers</vt:lpstr>
      <vt:lpstr>Accessing Layers</vt:lpstr>
      <vt:lpstr>Inspecting Packet Fields</vt:lpstr>
      <vt:lpstr>Specifying Addresses and Ports</vt:lpstr>
      <vt:lpstr>Sending Packets</vt:lpstr>
      <vt:lpstr>Reading and Writing Packets</vt:lpstr>
      <vt:lpstr>Python Scripting</vt:lpstr>
      <vt:lpstr>Some Remarks</vt:lpstr>
      <vt:lpstr>Python Built-in Data Types</vt:lpstr>
      <vt:lpstr>Strings Vs. Bytes</vt:lpstr>
      <vt:lpstr>Convert Strings to Bytes</vt:lpstr>
      <vt:lpstr>Convert Strings to Bytes</vt:lpstr>
      <vt:lpstr>Obtaining Inputs from Command Line</vt:lpstr>
      <vt:lpstr>Port Scan Script with Command Line Inputs</vt:lpstr>
      <vt:lpstr>Example: implement ping</vt:lpstr>
      <vt:lpstr>Example: implement traceroute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UDP Protocol and Attacks</dc:title>
  <dc:creator>Xiaodong Yue</dc:creator>
  <cp:lastModifiedBy>Xiaodong Yue</cp:lastModifiedBy>
  <cp:revision>309</cp:revision>
  <dcterms:created xsi:type="dcterms:W3CDTF">2020-06-08T19:01:13Z</dcterms:created>
  <dcterms:modified xsi:type="dcterms:W3CDTF">2023-08-14T18:25:59Z</dcterms:modified>
</cp:coreProperties>
</file>